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97" r:id="rId2"/>
    <p:sldId id="452" r:id="rId3"/>
    <p:sldId id="453" r:id="rId4"/>
    <p:sldId id="454" r:id="rId5"/>
    <p:sldId id="455" r:id="rId6"/>
    <p:sldId id="544" r:id="rId7"/>
    <p:sldId id="456" r:id="rId8"/>
    <p:sldId id="457" r:id="rId9"/>
    <p:sldId id="833" r:id="rId10"/>
    <p:sldId id="545" r:id="rId11"/>
    <p:sldId id="546" r:id="rId12"/>
    <p:sldId id="834" r:id="rId13"/>
    <p:sldId id="835" r:id="rId14"/>
    <p:sldId id="848" r:id="rId15"/>
    <p:sldId id="537" r:id="rId16"/>
    <p:sldId id="836" r:id="rId17"/>
    <p:sldId id="538" r:id="rId18"/>
    <p:sldId id="539" r:id="rId19"/>
    <p:sldId id="540" r:id="rId20"/>
    <p:sldId id="541" r:id="rId21"/>
    <p:sldId id="542" r:id="rId22"/>
    <p:sldId id="464" r:id="rId23"/>
    <p:sldId id="837" r:id="rId24"/>
    <p:sldId id="838" r:id="rId25"/>
    <p:sldId id="839" r:id="rId26"/>
    <p:sldId id="840" r:id="rId27"/>
    <p:sldId id="463" r:id="rId28"/>
    <p:sldId id="465" r:id="rId29"/>
    <p:sldId id="466" r:id="rId30"/>
    <p:sldId id="468" r:id="rId31"/>
    <p:sldId id="472" r:id="rId32"/>
    <p:sldId id="841" r:id="rId33"/>
    <p:sldId id="473" r:id="rId34"/>
    <p:sldId id="842" r:id="rId35"/>
    <p:sldId id="843" r:id="rId36"/>
    <p:sldId id="844" r:id="rId37"/>
    <p:sldId id="547" r:id="rId38"/>
    <p:sldId id="376" r:id="rId39"/>
    <p:sldId id="480" r:id="rId40"/>
    <p:sldId id="481" r:id="rId41"/>
    <p:sldId id="845" r:id="rId42"/>
    <p:sldId id="483" r:id="rId43"/>
    <p:sldId id="847" r:id="rId44"/>
    <p:sldId id="491" r:id="rId45"/>
    <p:sldId id="484" r:id="rId4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219" autoAdjust="0"/>
    <p:restoredTop sz="94660"/>
  </p:normalViewPr>
  <p:slideViewPr>
    <p:cSldViewPr snapToGrid="0">
      <p:cViewPr varScale="1">
        <p:scale>
          <a:sx n="39" d="100"/>
          <a:sy n="39" d="100"/>
        </p:scale>
        <p:origin x="160" y="2000"/>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5/12/24</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5/12/24</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5/12/24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5/12/24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5/12/24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5/12/24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5/12/24</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5/12/24</a:t>
            </a:fld>
            <a:endParaRPr lang="en-US"/>
          </a:p>
        </p:txBody>
      </p:sp>
      <p:sp>
        <p:nvSpPr>
          <p:cNvPr id="8" name="Footer Placeholder 7"/>
          <p:cNvSpPr>
            <a:spLocks noGrp="1"/>
          </p:cNvSpPr>
          <p:nvPr>
            <p:ph type="ftr" sz="quarter" idx="11"/>
          </p:nvPr>
        </p:nvSpPr>
        <p:spPr/>
        <p:txBody>
          <a:bodyPr/>
          <a:lstStyle/>
          <a:p>
            <a:r>
              <a:rPr lang="en-US" dirty="0"/>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5/12/24</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5/12/24</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5/12/24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5/12/24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5/12/24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6.xml"/><Relationship Id="rId5" Type="http://schemas.openxmlformats.org/officeDocument/2006/relationships/image" Target="../media/image36.jpe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Text Mining &amp; NLP</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5/12/24</a:t>
            </a:fld>
            <a:endParaRPr lang="en-US" dirty="0"/>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5/12/24</a:t>
            </a:fld>
            <a:endParaRPr lang="en-US"/>
          </a:p>
        </p:txBody>
      </p:sp>
      <p:sp>
        <p:nvSpPr>
          <p:cNvPr id="3" name="Title 2"/>
          <p:cNvSpPr>
            <a:spLocks noGrp="1"/>
          </p:cNvSpPr>
          <p:nvPr>
            <p:ph type="title"/>
          </p:nvPr>
        </p:nvSpPr>
        <p:spPr>
          <a:xfrm>
            <a:off x="270985" y="365126"/>
            <a:ext cx="8686800" cy="591477"/>
          </a:xfrm>
        </p:spPr>
        <p:txBody>
          <a:bodyPr/>
          <a:lstStyle/>
          <a:p>
            <a:r>
              <a:rPr lang="en-US" sz="2800" dirty="0"/>
              <a:t>Vector Embeddings&gt; 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sp>
        <p:nvSpPr>
          <p:cNvPr id="15" name="Rectangle 14"/>
          <p:cNvSpPr/>
          <p:nvPr/>
        </p:nvSpPr>
        <p:spPr>
          <a:xfrm>
            <a:off x="300038" y="1727072"/>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Vectors exist for the terms – vector for Lebron James, has commonalities with basketball, celebrity, &amp; male in many dimensions simultaneously.</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1026" name="Picture 2" descr="Understanding Multi-Dimensionality in Vector Space Modeling | Pythonic  Excursions">
            <a:extLst>
              <a:ext uri="{FF2B5EF4-FFF2-40B4-BE49-F238E27FC236}">
                <a16:creationId xmlns:a16="http://schemas.microsoft.com/office/drawing/2014/main" id="{A7B31B90-01B1-B17D-FC3D-C8BEF0B0C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218" y="2443755"/>
            <a:ext cx="5395403" cy="361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43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5/12/24</a:t>
            </a:fld>
            <a:endParaRPr lang="en-US"/>
          </a:p>
        </p:txBody>
      </p:sp>
      <p:sp>
        <p:nvSpPr>
          <p:cNvPr id="3" name="Title 2"/>
          <p:cNvSpPr>
            <a:spLocks noGrp="1"/>
          </p:cNvSpPr>
          <p:nvPr>
            <p:ph type="title"/>
          </p:nvPr>
        </p:nvSpPr>
        <p:spPr/>
        <p:txBody>
          <a:bodyPr/>
          <a:lstStyle/>
          <a:p>
            <a:r>
              <a:rPr lang="en-US" dirty="0"/>
              <a:t>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15" name="Rectangle 14"/>
          <p:cNvSpPr/>
          <p:nvPr/>
        </p:nvSpPr>
        <p:spPr>
          <a:xfrm>
            <a:off x="300038" y="1202816"/>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The model uses the vector representations of concepts along generate new patterns.</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TextBox 8">
            <a:extLst>
              <a:ext uri="{FF2B5EF4-FFF2-40B4-BE49-F238E27FC236}">
                <a16:creationId xmlns:a16="http://schemas.microsoft.com/office/drawing/2014/main" id="{BFE6A45C-AC84-FDF9-B2C8-336E393BA5A8}"/>
              </a:ext>
            </a:extLst>
          </p:cNvPr>
          <p:cNvSpPr txBox="1"/>
          <p:nvPr/>
        </p:nvSpPr>
        <p:spPr>
          <a:xfrm>
            <a:off x="167507" y="5764169"/>
            <a:ext cx="8922807" cy="338554"/>
          </a:xfrm>
          <a:prstGeom prst="rect">
            <a:avLst/>
          </a:prstGeom>
          <a:solidFill>
            <a:schemeClr val="accent1"/>
          </a:solidFill>
        </p:spPr>
        <p:txBody>
          <a:bodyPr wrap="square">
            <a:spAutoFit/>
          </a:bodyPr>
          <a:lstStyle/>
          <a:p>
            <a:pPr algn="ctr"/>
            <a:r>
              <a:rPr lang="en-US" sz="1600" b="1" dirty="0">
                <a:solidFill>
                  <a:schemeClr val="bg1"/>
                </a:solidFill>
              </a:rPr>
              <a:t>LLMs build token by token to arrive at a response.</a:t>
            </a:r>
            <a:endParaRPr lang="en-US" sz="1600" dirty="0">
              <a:solidFill>
                <a:schemeClr val="bg1"/>
              </a:solidFill>
            </a:endParaRPr>
          </a:p>
        </p:txBody>
      </p:sp>
      <p:sp>
        <p:nvSpPr>
          <p:cNvPr id="6" name="Rectangle 5">
            <a:extLst>
              <a:ext uri="{FF2B5EF4-FFF2-40B4-BE49-F238E27FC236}">
                <a16:creationId xmlns:a16="http://schemas.microsoft.com/office/drawing/2014/main" id="{805C057E-816A-30B2-487C-B98C534D2991}"/>
              </a:ext>
            </a:extLst>
          </p:cNvPr>
          <p:cNvSpPr/>
          <p:nvPr/>
        </p:nvSpPr>
        <p:spPr>
          <a:xfrm>
            <a:off x="2331592" y="2463299"/>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145C30-4422-DBAD-D051-264C6B09536C}"/>
              </a:ext>
            </a:extLst>
          </p:cNvPr>
          <p:cNvSpPr/>
          <p:nvPr/>
        </p:nvSpPr>
        <p:spPr>
          <a:xfrm>
            <a:off x="2331591" y="2799120"/>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A5AC2F-484B-C2F7-BC1C-3D1C011521E8}"/>
              </a:ext>
            </a:extLst>
          </p:cNvPr>
          <p:cNvSpPr/>
          <p:nvPr/>
        </p:nvSpPr>
        <p:spPr>
          <a:xfrm>
            <a:off x="2331590" y="3134941"/>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4BC8B9-AB87-A9F9-99EC-37C58BAD3E6A}"/>
              </a:ext>
            </a:extLst>
          </p:cNvPr>
          <p:cNvSpPr txBox="1"/>
          <p:nvPr/>
        </p:nvSpPr>
        <p:spPr>
          <a:xfrm>
            <a:off x="3132976" y="2360826"/>
            <a:ext cx="1037690" cy="369332"/>
          </a:xfrm>
          <a:prstGeom prst="rect">
            <a:avLst/>
          </a:prstGeom>
          <a:noFill/>
        </p:spPr>
        <p:txBody>
          <a:bodyPr wrap="square" rtlCol="0">
            <a:spAutoFit/>
          </a:bodyPr>
          <a:lstStyle/>
          <a:p>
            <a:r>
              <a:rPr lang="en-US" dirty="0"/>
              <a:t>Lebron</a:t>
            </a:r>
          </a:p>
        </p:txBody>
      </p:sp>
      <p:sp>
        <p:nvSpPr>
          <p:cNvPr id="12" name="TextBox 11">
            <a:extLst>
              <a:ext uri="{FF2B5EF4-FFF2-40B4-BE49-F238E27FC236}">
                <a16:creationId xmlns:a16="http://schemas.microsoft.com/office/drawing/2014/main" id="{B3753168-E97C-C359-6F2C-8D8677A90D9C}"/>
              </a:ext>
            </a:extLst>
          </p:cNvPr>
          <p:cNvSpPr txBox="1"/>
          <p:nvPr/>
        </p:nvSpPr>
        <p:spPr>
          <a:xfrm>
            <a:off x="3132976" y="2696647"/>
            <a:ext cx="1037690" cy="369332"/>
          </a:xfrm>
          <a:prstGeom prst="rect">
            <a:avLst/>
          </a:prstGeom>
          <a:noFill/>
        </p:spPr>
        <p:txBody>
          <a:bodyPr wrap="square" rtlCol="0">
            <a:spAutoFit/>
          </a:bodyPr>
          <a:lstStyle/>
          <a:p>
            <a:r>
              <a:rPr lang="en-US" dirty="0"/>
              <a:t>James</a:t>
            </a:r>
          </a:p>
        </p:txBody>
      </p:sp>
      <p:sp>
        <p:nvSpPr>
          <p:cNvPr id="13" name="TextBox 12">
            <a:extLst>
              <a:ext uri="{FF2B5EF4-FFF2-40B4-BE49-F238E27FC236}">
                <a16:creationId xmlns:a16="http://schemas.microsoft.com/office/drawing/2014/main" id="{1D462C65-72CE-3D92-11EF-D970929344D2}"/>
              </a:ext>
            </a:extLst>
          </p:cNvPr>
          <p:cNvSpPr txBox="1"/>
          <p:nvPr/>
        </p:nvSpPr>
        <p:spPr>
          <a:xfrm>
            <a:off x="3132976" y="3008127"/>
            <a:ext cx="1037690" cy="369332"/>
          </a:xfrm>
          <a:prstGeom prst="rect">
            <a:avLst/>
          </a:prstGeom>
          <a:noFill/>
        </p:spPr>
        <p:txBody>
          <a:bodyPr wrap="square" rtlCol="0">
            <a:spAutoFit/>
          </a:bodyPr>
          <a:lstStyle/>
          <a:p>
            <a:r>
              <a:rPr lang="en-US" dirty="0"/>
              <a:t>hit</a:t>
            </a:r>
          </a:p>
        </p:txBody>
      </p:sp>
      <p:sp>
        <p:nvSpPr>
          <p:cNvPr id="14" name="Rectangle 13">
            <a:extLst>
              <a:ext uri="{FF2B5EF4-FFF2-40B4-BE49-F238E27FC236}">
                <a16:creationId xmlns:a16="http://schemas.microsoft.com/office/drawing/2014/main" id="{890757F2-F07D-5AB3-8359-1FCACD6CA4D4}"/>
              </a:ext>
            </a:extLst>
          </p:cNvPr>
          <p:cNvSpPr/>
          <p:nvPr/>
        </p:nvSpPr>
        <p:spPr>
          <a:xfrm>
            <a:off x="2331590" y="3478996"/>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C3AB77-6A3C-47BA-DCF7-C5749444C097}"/>
              </a:ext>
            </a:extLst>
          </p:cNvPr>
          <p:cNvSpPr txBox="1"/>
          <p:nvPr/>
        </p:nvSpPr>
        <p:spPr>
          <a:xfrm>
            <a:off x="3132976" y="3359259"/>
            <a:ext cx="1037690" cy="369332"/>
          </a:xfrm>
          <a:prstGeom prst="rect">
            <a:avLst/>
          </a:prstGeom>
          <a:noFill/>
        </p:spPr>
        <p:txBody>
          <a:bodyPr wrap="square" rtlCol="0">
            <a:spAutoFit/>
          </a:bodyPr>
          <a:lstStyle/>
          <a:p>
            <a:r>
              <a:rPr lang="en-US" dirty="0"/>
              <a:t>a</a:t>
            </a:r>
          </a:p>
        </p:txBody>
      </p:sp>
      <p:sp>
        <p:nvSpPr>
          <p:cNvPr id="17" name="Rectangle 16">
            <a:extLst>
              <a:ext uri="{FF2B5EF4-FFF2-40B4-BE49-F238E27FC236}">
                <a16:creationId xmlns:a16="http://schemas.microsoft.com/office/drawing/2014/main" id="{E2B5D9C4-3F72-E0E5-0AE4-6EAEB65F71A8}"/>
              </a:ext>
            </a:extLst>
          </p:cNvPr>
          <p:cNvSpPr/>
          <p:nvPr/>
        </p:nvSpPr>
        <p:spPr>
          <a:xfrm>
            <a:off x="2331590" y="4123507"/>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B624E9-4115-121B-57D3-0A382CB0786D}"/>
              </a:ext>
            </a:extLst>
          </p:cNvPr>
          <p:cNvSpPr txBox="1"/>
          <p:nvPr/>
        </p:nvSpPr>
        <p:spPr>
          <a:xfrm>
            <a:off x="3050784" y="4003770"/>
            <a:ext cx="1037690" cy="369332"/>
          </a:xfrm>
          <a:prstGeom prst="rect">
            <a:avLst/>
          </a:prstGeom>
          <a:noFill/>
        </p:spPr>
        <p:txBody>
          <a:bodyPr wrap="square" rtlCol="0">
            <a:spAutoFit/>
          </a:bodyPr>
          <a:lstStyle/>
          <a:p>
            <a:r>
              <a:rPr lang="en-US" dirty="0">
                <a:solidFill>
                  <a:schemeClr val="accent2"/>
                </a:solidFill>
              </a:rPr>
              <a:t>difficult</a:t>
            </a:r>
          </a:p>
        </p:txBody>
      </p:sp>
      <p:sp>
        <p:nvSpPr>
          <p:cNvPr id="20" name="Rectangle 19">
            <a:extLst>
              <a:ext uri="{FF2B5EF4-FFF2-40B4-BE49-F238E27FC236}">
                <a16:creationId xmlns:a16="http://schemas.microsoft.com/office/drawing/2014/main" id="{7C6E94D1-D543-C171-7479-5B8A302D7363}"/>
              </a:ext>
            </a:extLst>
          </p:cNvPr>
          <p:cNvSpPr/>
          <p:nvPr/>
        </p:nvSpPr>
        <p:spPr>
          <a:xfrm>
            <a:off x="4052512" y="4120988"/>
            <a:ext cx="708917" cy="16438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7691C68-2F4B-C210-F1A9-25A3D873EA35}"/>
              </a:ext>
            </a:extLst>
          </p:cNvPr>
          <p:cNvSpPr txBox="1"/>
          <p:nvPr/>
        </p:nvSpPr>
        <p:spPr>
          <a:xfrm>
            <a:off x="4740884" y="4001251"/>
            <a:ext cx="1037690" cy="369332"/>
          </a:xfrm>
          <a:prstGeom prst="rect">
            <a:avLst/>
          </a:prstGeom>
          <a:noFill/>
        </p:spPr>
        <p:txBody>
          <a:bodyPr wrap="square" rtlCol="0">
            <a:spAutoFit/>
          </a:bodyPr>
          <a:lstStyle/>
          <a:p>
            <a:r>
              <a:rPr lang="en-US" dirty="0"/>
              <a:t>tough</a:t>
            </a:r>
          </a:p>
        </p:txBody>
      </p:sp>
      <p:sp>
        <p:nvSpPr>
          <p:cNvPr id="23" name="Rectangle 22">
            <a:extLst>
              <a:ext uri="{FF2B5EF4-FFF2-40B4-BE49-F238E27FC236}">
                <a16:creationId xmlns:a16="http://schemas.microsoft.com/office/drawing/2014/main" id="{014BA3B9-293B-385F-CBFC-6B4F1FC20D2C}"/>
              </a:ext>
            </a:extLst>
          </p:cNvPr>
          <p:cNvSpPr/>
          <p:nvPr/>
        </p:nvSpPr>
        <p:spPr>
          <a:xfrm>
            <a:off x="5485761" y="4120988"/>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B27160F-8744-B01D-FE47-4F1AEF3396AA}"/>
              </a:ext>
            </a:extLst>
          </p:cNvPr>
          <p:cNvSpPr txBox="1"/>
          <p:nvPr/>
        </p:nvSpPr>
        <p:spPr>
          <a:xfrm>
            <a:off x="6163859" y="4001251"/>
            <a:ext cx="1037690" cy="369332"/>
          </a:xfrm>
          <a:prstGeom prst="rect">
            <a:avLst/>
          </a:prstGeom>
          <a:noFill/>
        </p:spPr>
        <p:txBody>
          <a:bodyPr wrap="square" rtlCol="0">
            <a:spAutoFit/>
          </a:bodyPr>
          <a:lstStyle/>
          <a:p>
            <a:r>
              <a:rPr lang="en-US" dirty="0">
                <a:solidFill>
                  <a:schemeClr val="accent2"/>
                </a:solidFill>
              </a:rPr>
              <a:t>hard</a:t>
            </a:r>
          </a:p>
        </p:txBody>
      </p:sp>
      <p:cxnSp>
        <p:nvCxnSpPr>
          <p:cNvPr id="26" name="Elbow Connector 25">
            <a:extLst>
              <a:ext uri="{FF2B5EF4-FFF2-40B4-BE49-F238E27FC236}">
                <a16:creationId xmlns:a16="http://schemas.microsoft.com/office/drawing/2014/main" id="{C5116293-8A02-EA90-B758-445BC0B7D7ED}"/>
              </a:ext>
            </a:extLst>
          </p:cNvPr>
          <p:cNvCxnSpPr>
            <a:stCxn id="14" idx="2"/>
            <a:endCxn id="20" idx="0"/>
          </p:cNvCxnSpPr>
          <p:nvPr/>
        </p:nvCxnSpPr>
        <p:spPr>
          <a:xfrm rot="16200000" flipH="1">
            <a:off x="3307707" y="3021724"/>
            <a:ext cx="477606" cy="172092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03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5/12/24</a:t>
            </a:fld>
            <a:endParaRPr lang="en-US"/>
          </a:p>
        </p:txBody>
      </p:sp>
      <p:sp>
        <p:nvSpPr>
          <p:cNvPr id="3" name="Title 2"/>
          <p:cNvSpPr>
            <a:spLocks noGrp="1"/>
          </p:cNvSpPr>
          <p:nvPr>
            <p:ph type="title"/>
          </p:nvPr>
        </p:nvSpPr>
        <p:spPr/>
        <p:txBody>
          <a:bodyPr/>
          <a:lstStyle/>
          <a:p>
            <a:r>
              <a:rPr lang="en-US" dirty="0"/>
              <a:t>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15" name="Rectangle 14"/>
          <p:cNvSpPr/>
          <p:nvPr/>
        </p:nvSpPr>
        <p:spPr>
          <a:xfrm>
            <a:off x="300038" y="1202816"/>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The model uses the vector representations of concepts along generate new patterns.</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TextBox 8">
            <a:extLst>
              <a:ext uri="{FF2B5EF4-FFF2-40B4-BE49-F238E27FC236}">
                <a16:creationId xmlns:a16="http://schemas.microsoft.com/office/drawing/2014/main" id="{BFE6A45C-AC84-FDF9-B2C8-336E393BA5A8}"/>
              </a:ext>
            </a:extLst>
          </p:cNvPr>
          <p:cNvSpPr txBox="1"/>
          <p:nvPr/>
        </p:nvSpPr>
        <p:spPr>
          <a:xfrm>
            <a:off x="167507" y="5764169"/>
            <a:ext cx="8922807" cy="338554"/>
          </a:xfrm>
          <a:prstGeom prst="rect">
            <a:avLst/>
          </a:prstGeom>
          <a:solidFill>
            <a:schemeClr val="accent1"/>
          </a:solidFill>
        </p:spPr>
        <p:txBody>
          <a:bodyPr wrap="square">
            <a:spAutoFit/>
          </a:bodyPr>
          <a:lstStyle/>
          <a:p>
            <a:pPr algn="ctr"/>
            <a:r>
              <a:rPr lang="en-US" sz="1600" b="1" dirty="0">
                <a:solidFill>
                  <a:schemeClr val="bg1"/>
                </a:solidFill>
              </a:rPr>
              <a:t>LLMs build token by token to arrive at a response.</a:t>
            </a:r>
            <a:endParaRPr lang="en-US" sz="1600" dirty="0">
              <a:solidFill>
                <a:schemeClr val="bg1"/>
              </a:solidFill>
            </a:endParaRPr>
          </a:p>
        </p:txBody>
      </p:sp>
      <p:sp>
        <p:nvSpPr>
          <p:cNvPr id="6" name="Rectangle 5">
            <a:extLst>
              <a:ext uri="{FF2B5EF4-FFF2-40B4-BE49-F238E27FC236}">
                <a16:creationId xmlns:a16="http://schemas.microsoft.com/office/drawing/2014/main" id="{805C057E-816A-30B2-487C-B98C534D2991}"/>
              </a:ext>
            </a:extLst>
          </p:cNvPr>
          <p:cNvSpPr/>
          <p:nvPr/>
        </p:nvSpPr>
        <p:spPr>
          <a:xfrm>
            <a:off x="2331592" y="2463299"/>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145C30-4422-DBAD-D051-264C6B09536C}"/>
              </a:ext>
            </a:extLst>
          </p:cNvPr>
          <p:cNvSpPr/>
          <p:nvPr/>
        </p:nvSpPr>
        <p:spPr>
          <a:xfrm>
            <a:off x="2331591" y="2799120"/>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A5AC2F-484B-C2F7-BC1C-3D1C011521E8}"/>
              </a:ext>
            </a:extLst>
          </p:cNvPr>
          <p:cNvSpPr/>
          <p:nvPr/>
        </p:nvSpPr>
        <p:spPr>
          <a:xfrm>
            <a:off x="2331590" y="3134941"/>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4BC8B9-AB87-A9F9-99EC-37C58BAD3E6A}"/>
              </a:ext>
            </a:extLst>
          </p:cNvPr>
          <p:cNvSpPr txBox="1"/>
          <p:nvPr/>
        </p:nvSpPr>
        <p:spPr>
          <a:xfrm>
            <a:off x="3132976" y="2360826"/>
            <a:ext cx="1037690" cy="369332"/>
          </a:xfrm>
          <a:prstGeom prst="rect">
            <a:avLst/>
          </a:prstGeom>
          <a:noFill/>
        </p:spPr>
        <p:txBody>
          <a:bodyPr wrap="square" rtlCol="0">
            <a:spAutoFit/>
          </a:bodyPr>
          <a:lstStyle/>
          <a:p>
            <a:r>
              <a:rPr lang="en-US" dirty="0"/>
              <a:t>Lebron</a:t>
            </a:r>
          </a:p>
        </p:txBody>
      </p:sp>
      <p:sp>
        <p:nvSpPr>
          <p:cNvPr id="12" name="TextBox 11">
            <a:extLst>
              <a:ext uri="{FF2B5EF4-FFF2-40B4-BE49-F238E27FC236}">
                <a16:creationId xmlns:a16="http://schemas.microsoft.com/office/drawing/2014/main" id="{B3753168-E97C-C359-6F2C-8D8677A90D9C}"/>
              </a:ext>
            </a:extLst>
          </p:cNvPr>
          <p:cNvSpPr txBox="1"/>
          <p:nvPr/>
        </p:nvSpPr>
        <p:spPr>
          <a:xfrm>
            <a:off x="3132976" y="2696647"/>
            <a:ext cx="1037690" cy="369332"/>
          </a:xfrm>
          <a:prstGeom prst="rect">
            <a:avLst/>
          </a:prstGeom>
          <a:noFill/>
        </p:spPr>
        <p:txBody>
          <a:bodyPr wrap="square" rtlCol="0">
            <a:spAutoFit/>
          </a:bodyPr>
          <a:lstStyle/>
          <a:p>
            <a:r>
              <a:rPr lang="en-US" dirty="0"/>
              <a:t>James</a:t>
            </a:r>
          </a:p>
        </p:txBody>
      </p:sp>
      <p:sp>
        <p:nvSpPr>
          <p:cNvPr id="13" name="TextBox 12">
            <a:extLst>
              <a:ext uri="{FF2B5EF4-FFF2-40B4-BE49-F238E27FC236}">
                <a16:creationId xmlns:a16="http://schemas.microsoft.com/office/drawing/2014/main" id="{1D462C65-72CE-3D92-11EF-D970929344D2}"/>
              </a:ext>
            </a:extLst>
          </p:cNvPr>
          <p:cNvSpPr txBox="1"/>
          <p:nvPr/>
        </p:nvSpPr>
        <p:spPr>
          <a:xfrm>
            <a:off x="3132976" y="3008127"/>
            <a:ext cx="1037690" cy="369332"/>
          </a:xfrm>
          <a:prstGeom prst="rect">
            <a:avLst/>
          </a:prstGeom>
          <a:noFill/>
        </p:spPr>
        <p:txBody>
          <a:bodyPr wrap="square" rtlCol="0">
            <a:spAutoFit/>
          </a:bodyPr>
          <a:lstStyle/>
          <a:p>
            <a:r>
              <a:rPr lang="en-US" dirty="0"/>
              <a:t>hit</a:t>
            </a:r>
          </a:p>
        </p:txBody>
      </p:sp>
      <p:sp>
        <p:nvSpPr>
          <p:cNvPr id="14" name="Rectangle 13">
            <a:extLst>
              <a:ext uri="{FF2B5EF4-FFF2-40B4-BE49-F238E27FC236}">
                <a16:creationId xmlns:a16="http://schemas.microsoft.com/office/drawing/2014/main" id="{890757F2-F07D-5AB3-8359-1FCACD6CA4D4}"/>
              </a:ext>
            </a:extLst>
          </p:cNvPr>
          <p:cNvSpPr/>
          <p:nvPr/>
        </p:nvSpPr>
        <p:spPr>
          <a:xfrm>
            <a:off x="2331590" y="3478996"/>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C3AB77-6A3C-47BA-DCF7-C5749444C097}"/>
              </a:ext>
            </a:extLst>
          </p:cNvPr>
          <p:cNvSpPr txBox="1"/>
          <p:nvPr/>
        </p:nvSpPr>
        <p:spPr>
          <a:xfrm>
            <a:off x="3132976" y="3359259"/>
            <a:ext cx="1037690" cy="369332"/>
          </a:xfrm>
          <a:prstGeom prst="rect">
            <a:avLst/>
          </a:prstGeom>
          <a:noFill/>
        </p:spPr>
        <p:txBody>
          <a:bodyPr wrap="square" rtlCol="0">
            <a:spAutoFit/>
          </a:bodyPr>
          <a:lstStyle/>
          <a:p>
            <a:r>
              <a:rPr lang="en-US" dirty="0"/>
              <a:t>a</a:t>
            </a:r>
          </a:p>
        </p:txBody>
      </p:sp>
      <p:sp>
        <p:nvSpPr>
          <p:cNvPr id="17" name="Rectangle 16">
            <a:extLst>
              <a:ext uri="{FF2B5EF4-FFF2-40B4-BE49-F238E27FC236}">
                <a16:creationId xmlns:a16="http://schemas.microsoft.com/office/drawing/2014/main" id="{E2B5D9C4-3F72-E0E5-0AE4-6EAEB65F71A8}"/>
              </a:ext>
            </a:extLst>
          </p:cNvPr>
          <p:cNvSpPr/>
          <p:nvPr/>
        </p:nvSpPr>
        <p:spPr>
          <a:xfrm>
            <a:off x="2331590" y="4493374"/>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B624E9-4115-121B-57D3-0A382CB0786D}"/>
              </a:ext>
            </a:extLst>
          </p:cNvPr>
          <p:cNvSpPr txBox="1"/>
          <p:nvPr/>
        </p:nvSpPr>
        <p:spPr>
          <a:xfrm>
            <a:off x="3050784" y="4373637"/>
            <a:ext cx="1037690" cy="369332"/>
          </a:xfrm>
          <a:prstGeom prst="rect">
            <a:avLst/>
          </a:prstGeom>
          <a:noFill/>
        </p:spPr>
        <p:txBody>
          <a:bodyPr wrap="square" rtlCol="0">
            <a:spAutoFit/>
          </a:bodyPr>
          <a:lstStyle/>
          <a:p>
            <a:r>
              <a:rPr lang="en-US" dirty="0">
                <a:solidFill>
                  <a:schemeClr val="accent2"/>
                </a:solidFill>
              </a:rPr>
              <a:t>steak</a:t>
            </a:r>
          </a:p>
        </p:txBody>
      </p:sp>
      <p:sp>
        <p:nvSpPr>
          <p:cNvPr id="20" name="Rectangle 19">
            <a:extLst>
              <a:ext uri="{FF2B5EF4-FFF2-40B4-BE49-F238E27FC236}">
                <a16:creationId xmlns:a16="http://schemas.microsoft.com/office/drawing/2014/main" id="{7C6E94D1-D543-C171-7479-5B8A302D7363}"/>
              </a:ext>
            </a:extLst>
          </p:cNvPr>
          <p:cNvSpPr/>
          <p:nvPr/>
        </p:nvSpPr>
        <p:spPr>
          <a:xfrm>
            <a:off x="4052512" y="4490855"/>
            <a:ext cx="708917" cy="16438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7691C68-2F4B-C210-F1A9-25A3D873EA35}"/>
              </a:ext>
            </a:extLst>
          </p:cNvPr>
          <p:cNvSpPr txBox="1"/>
          <p:nvPr/>
        </p:nvSpPr>
        <p:spPr>
          <a:xfrm>
            <a:off x="4740884" y="4371118"/>
            <a:ext cx="1037690" cy="369332"/>
          </a:xfrm>
          <a:prstGeom prst="rect">
            <a:avLst/>
          </a:prstGeom>
          <a:noFill/>
        </p:spPr>
        <p:txBody>
          <a:bodyPr wrap="square" rtlCol="0">
            <a:spAutoFit/>
          </a:bodyPr>
          <a:lstStyle/>
          <a:p>
            <a:r>
              <a:rPr lang="en-US" dirty="0"/>
              <a:t>shot</a:t>
            </a:r>
          </a:p>
        </p:txBody>
      </p:sp>
      <p:sp>
        <p:nvSpPr>
          <p:cNvPr id="23" name="Rectangle 22">
            <a:extLst>
              <a:ext uri="{FF2B5EF4-FFF2-40B4-BE49-F238E27FC236}">
                <a16:creationId xmlns:a16="http://schemas.microsoft.com/office/drawing/2014/main" id="{014BA3B9-293B-385F-CBFC-6B4F1FC20D2C}"/>
              </a:ext>
            </a:extLst>
          </p:cNvPr>
          <p:cNvSpPr/>
          <p:nvPr/>
        </p:nvSpPr>
        <p:spPr>
          <a:xfrm>
            <a:off x="5485761" y="4490855"/>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B27160F-8744-B01D-FE47-4F1AEF3396AA}"/>
              </a:ext>
            </a:extLst>
          </p:cNvPr>
          <p:cNvSpPr txBox="1"/>
          <p:nvPr/>
        </p:nvSpPr>
        <p:spPr>
          <a:xfrm>
            <a:off x="6163858" y="4371118"/>
            <a:ext cx="1151341" cy="369332"/>
          </a:xfrm>
          <a:prstGeom prst="rect">
            <a:avLst/>
          </a:prstGeom>
          <a:noFill/>
        </p:spPr>
        <p:txBody>
          <a:bodyPr wrap="square" rtlCol="0">
            <a:spAutoFit/>
          </a:bodyPr>
          <a:lstStyle/>
          <a:p>
            <a:r>
              <a:rPr lang="en-US" dirty="0">
                <a:solidFill>
                  <a:schemeClr val="accent2"/>
                </a:solidFill>
              </a:rPr>
              <a:t>3-pointer</a:t>
            </a:r>
          </a:p>
        </p:txBody>
      </p:sp>
      <p:cxnSp>
        <p:nvCxnSpPr>
          <p:cNvPr id="26" name="Elbow Connector 25">
            <a:extLst>
              <a:ext uri="{FF2B5EF4-FFF2-40B4-BE49-F238E27FC236}">
                <a16:creationId xmlns:a16="http://schemas.microsoft.com/office/drawing/2014/main" id="{C5116293-8A02-EA90-B758-445BC0B7D7ED}"/>
              </a:ext>
            </a:extLst>
          </p:cNvPr>
          <p:cNvCxnSpPr>
            <a:cxnSpLocks/>
            <a:stCxn id="5" idx="2"/>
            <a:endCxn id="20" idx="0"/>
          </p:cNvCxnSpPr>
          <p:nvPr/>
        </p:nvCxnSpPr>
        <p:spPr>
          <a:xfrm rot="16200000" flipH="1">
            <a:off x="3296685" y="3380569"/>
            <a:ext cx="509926" cy="171064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6805FB6-23E5-AF03-5A3B-E6A8C5B8E527}"/>
              </a:ext>
            </a:extLst>
          </p:cNvPr>
          <p:cNvSpPr/>
          <p:nvPr/>
        </p:nvSpPr>
        <p:spPr>
          <a:xfrm>
            <a:off x="2341867" y="3816543"/>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DAE35D-4DA6-DCD0-E66D-54E5E7DB3F47}"/>
              </a:ext>
            </a:extLst>
          </p:cNvPr>
          <p:cNvSpPr txBox="1"/>
          <p:nvPr/>
        </p:nvSpPr>
        <p:spPr>
          <a:xfrm>
            <a:off x="3143253" y="3696806"/>
            <a:ext cx="1037690" cy="369332"/>
          </a:xfrm>
          <a:prstGeom prst="rect">
            <a:avLst/>
          </a:prstGeom>
          <a:noFill/>
        </p:spPr>
        <p:txBody>
          <a:bodyPr wrap="square" rtlCol="0">
            <a:spAutoFit/>
          </a:bodyPr>
          <a:lstStyle/>
          <a:p>
            <a:r>
              <a:rPr lang="en-US" dirty="0"/>
              <a:t>tough</a:t>
            </a:r>
          </a:p>
        </p:txBody>
      </p:sp>
    </p:spTree>
    <p:extLst>
      <p:ext uri="{BB962C8B-B14F-4D97-AF65-F5344CB8AC3E}">
        <p14:creationId xmlns:p14="http://schemas.microsoft.com/office/powerpoint/2010/main" val="408960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80FFB7-AA7F-D263-4E69-E69D3A669652}"/>
              </a:ext>
            </a:extLst>
          </p:cNvPr>
          <p:cNvSpPr>
            <a:spLocks noGrp="1"/>
          </p:cNvSpPr>
          <p:nvPr>
            <p:ph type="dt" sz="half" idx="10"/>
          </p:nvPr>
        </p:nvSpPr>
        <p:spPr/>
        <p:txBody>
          <a:bodyPr/>
          <a:lstStyle/>
          <a:p>
            <a:fld id="{6700A58B-DD98-43D0-B791-721480A02982}" type="datetime1">
              <a:rPr lang="en-US" smtClean="0"/>
              <a:t>5/12/24</a:t>
            </a:fld>
            <a:endParaRPr lang="en-US"/>
          </a:p>
        </p:txBody>
      </p:sp>
      <p:sp>
        <p:nvSpPr>
          <p:cNvPr id="3" name="Title 2">
            <a:extLst>
              <a:ext uri="{FF2B5EF4-FFF2-40B4-BE49-F238E27FC236}">
                <a16:creationId xmlns:a16="http://schemas.microsoft.com/office/drawing/2014/main" id="{B4D2E1D0-E3E0-656E-4CCE-D2B6F909E08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B6458B23-C9D7-A292-45E6-9B1699DC1829}"/>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C91E8A9D-9AD8-1561-DCAC-6D88C7EA99B8}"/>
              </a:ext>
            </a:extLst>
          </p:cNvPr>
          <p:cNvSpPr>
            <a:spLocks noGrp="1"/>
          </p:cNvSpPr>
          <p:nvPr>
            <p:ph type="ftr" sz="quarter" idx="3"/>
          </p:nvPr>
        </p:nvSpPr>
        <p:spPr/>
        <p:txBody>
          <a:bodyPr/>
          <a:lstStyle/>
          <a:p>
            <a:r>
              <a:rPr lang="en-US"/>
              <a:t>Kwartler </a:t>
            </a:r>
            <a:endParaRPr lang="en-US" dirty="0"/>
          </a:p>
        </p:txBody>
      </p:sp>
      <p:pic>
        <p:nvPicPr>
          <p:cNvPr id="6" name="LM Studio - 4 April 2024">
            <a:hlinkClick r:id="" action="ppaction://media"/>
            <a:extLst>
              <a:ext uri="{FF2B5EF4-FFF2-40B4-BE49-F238E27FC236}">
                <a16:creationId xmlns:a16="http://schemas.microsoft.com/office/drawing/2014/main" id="{2C7DA33A-2C01-966B-E2A4-9DDA0DDEC2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485" y="1294544"/>
            <a:ext cx="9131156" cy="3246633"/>
          </a:xfrm>
          <a:prstGeom prst="rect">
            <a:avLst/>
          </a:prstGeom>
        </p:spPr>
      </p:pic>
    </p:spTree>
    <p:extLst>
      <p:ext uri="{BB962C8B-B14F-4D97-AF65-F5344CB8AC3E}">
        <p14:creationId xmlns:p14="http://schemas.microsoft.com/office/powerpoint/2010/main" val="149487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5/12/24</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NLP/TM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DC6D6A58-3A20-4488-97B4-63362CB05E1F}"/>
              </a:ext>
            </a:extLst>
          </p:cNvPr>
          <p:cNvSpPr txBox="1"/>
          <p:nvPr/>
        </p:nvSpPr>
        <p:spPr>
          <a:xfrm>
            <a:off x="62776"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62776"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62776"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1106401" y="5513146"/>
            <a:ext cx="930142" cy="10467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064" y="5492175"/>
            <a:ext cx="781633" cy="10467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7412" y="5492175"/>
            <a:ext cx="1138344" cy="9480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0224" y="5513146"/>
            <a:ext cx="1046738" cy="10467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8D25B1-CFC8-A622-7CE5-6F2B26DFF45E}"/>
              </a:ext>
            </a:extLst>
          </p:cNvPr>
          <p:cNvSpPr txBox="1"/>
          <p:nvPr/>
        </p:nvSpPr>
        <p:spPr>
          <a:xfrm>
            <a:off x="4648346" y="2514607"/>
            <a:ext cx="4286351" cy="923330"/>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Soccer match</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see you’re up to nothing [lazy]</a:t>
            </a:r>
          </a:p>
        </p:txBody>
      </p:sp>
      <p:sp>
        <p:nvSpPr>
          <p:cNvPr id="14" name="Rectangle 13">
            <a:extLst>
              <a:ext uri="{FF2B5EF4-FFF2-40B4-BE49-F238E27FC236}">
                <a16:creationId xmlns:a16="http://schemas.microsoft.com/office/drawing/2014/main" id="{67C0348D-F4C7-0925-0139-9E5F63B57A1A}"/>
              </a:ext>
            </a:extLst>
          </p:cNvPr>
          <p:cNvSpPr/>
          <p:nvPr/>
        </p:nvSpPr>
        <p:spPr>
          <a:xfrm>
            <a:off x="4648346"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rPr>
              <a:t>Speech to text:</a:t>
            </a:r>
          </a:p>
          <a:p>
            <a:pPr algn="ctr"/>
            <a:r>
              <a:rPr lang="en-US" sz="2400" dirty="0">
                <a:solidFill>
                  <a:schemeClr val="bg1"/>
                </a:solidFill>
              </a:rPr>
              <a:t>“I see you’re up two nothing.”</a:t>
            </a:r>
          </a:p>
        </p:txBody>
      </p:sp>
      <p:sp>
        <p:nvSpPr>
          <p:cNvPr id="15" name="Rectangle 14">
            <a:extLst>
              <a:ext uri="{FF2B5EF4-FFF2-40B4-BE49-F238E27FC236}">
                <a16:creationId xmlns:a16="http://schemas.microsoft.com/office/drawing/2014/main" id="{F3A5E08A-5870-DDA1-B8F1-C9BEECF2F0F3}"/>
              </a:ext>
            </a:extLst>
          </p:cNvPr>
          <p:cNvSpPr/>
          <p:nvPr/>
        </p:nvSpPr>
        <p:spPr>
          <a:xfrm>
            <a:off x="4648346"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16" name="Picture 15">
            <a:extLst>
              <a:ext uri="{FF2B5EF4-FFF2-40B4-BE49-F238E27FC236}">
                <a16:creationId xmlns:a16="http://schemas.microsoft.com/office/drawing/2014/main" id="{7AB312BF-93E0-4B14-E7D1-C221E468171F}"/>
              </a:ext>
            </a:extLst>
          </p:cNvPr>
          <p:cNvPicPr>
            <a:picLocks noChangeAspect="1"/>
          </p:cNvPicPr>
          <p:nvPr/>
        </p:nvPicPr>
        <p:blipFill>
          <a:blip r:embed="rId6"/>
          <a:stretch>
            <a:fillRect/>
          </a:stretch>
        </p:blipFill>
        <p:spPr>
          <a:xfrm>
            <a:off x="5582586" y="5457633"/>
            <a:ext cx="852914" cy="1102251"/>
          </a:xfrm>
          <a:prstGeom prst="rect">
            <a:avLst/>
          </a:prstGeom>
        </p:spPr>
      </p:pic>
      <p:pic>
        <p:nvPicPr>
          <p:cNvPr id="17" name="Picture 16">
            <a:extLst>
              <a:ext uri="{FF2B5EF4-FFF2-40B4-BE49-F238E27FC236}">
                <a16:creationId xmlns:a16="http://schemas.microsoft.com/office/drawing/2014/main" id="{1ACB09F4-1D93-D28B-C675-C0987B634A71}"/>
              </a:ext>
            </a:extLst>
          </p:cNvPr>
          <p:cNvPicPr>
            <a:picLocks noChangeAspect="1"/>
          </p:cNvPicPr>
          <p:nvPr/>
        </p:nvPicPr>
        <p:blipFill>
          <a:blip r:embed="rId7"/>
          <a:stretch>
            <a:fillRect/>
          </a:stretch>
        </p:blipFill>
        <p:spPr>
          <a:xfrm>
            <a:off x="7157259" y="5492175"/>
            <a:ext cx="930142" cy="919990"/>
          </a:xfrm>
          <a:prstGeom prst="rect">
            <a:avLst/>
          </a:prstGeom>
        </p:spPr>
      </p:pic>
    </p:spTree>
    <p:extLst>
      <p:ext uri="{BB962C8B-B14F-4D97-AF65-F5344CB8AC3E}">
        <p14:creationId xmlns:p14="http://schemas.microsoft.com/office/powerpoint/2010/main" val="2743076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5/12/24</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NLP/TM Challenges</a:t>
            </a:r>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Tree>
    <p:extLst>
      <p:ext uri="{BB962C8B-B14F-4D97-AF65-F5344CB8AC3E}">
        <p14:creationId xmlns:p14="http://schemas.microsoft.com/office/powerpoint/2010/main" val="1339365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412B37-6553-B035-5FB4-11DC849BB7A9}"/>
              </a:ext>
            </a:extLst>
          </p:cNvPr>
          <p:cNvSpPr>
            <a:spLocks noGrp="1"/>
          </p:cNvSpPr>
          <p:nvPr>
            <p:ph type="body" sz="half" idx="2"/>
          </p:nvPr>
        </p:nvSpPr>
        <p:spPr>
          <a:xfrm>
            <a:off x="270985" y="2024009"/>
            <a:ext cx="3308034" cy="4137639"/>
          </a:xfrm>
        </p:spPr>
        <p:txBody>
          <a:bodyPr/>
          <a:lstStyle/>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1200" kern="1200" dirty="0">
                <a:solidFill>
                  <a:prstClr val="black"/>
                </a:solidFill>
                <a:latin typeface="+mj-lt"/>
                <a:ea typeface="Arial Unicode MS" panose="020B0604020202020204" pitchFamily="34" charset="-128"/>
                <a:cs typeface="Arial Unicode MS" panose="020B0604020202020204" pitchFamily="34" charset="-128"/>
              </a:rPr>
              <a:t>Research Papers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a:t>
            </a:r>
            <a:endParaRPr lang="en-US" sz="1200" kern="1200" dirty="0">
              <a:solidFill>
                <a:prstClr val="black"/>
              </a:solidFill>
              <a:latin typeface="+mj-lt"/>
              <a:ea typeface="Arial Unicode MS" panose="020B0604020202020204" pitchFamily="34" charset="-128"/>
              <a:cs typeface="Arial Unicode MS" panose="020B0604020202020204" pitchFamily="34" charset="-128"/>
            </a:endParaRPr>
          </a:p>
        </p:txBody>
      </p:sp>
      <p:sp>
        <p:nvSpPr>
          <p:cNvPr id="4" name="Date Placeholder 3">
            <a:extLst>
              <a:ext uri="{FF2B5EF4-FFF2-40B4-BE49-F238E27FC236}">
                <a16:creationId xmlns:a16="http://schemas.microsoft.com/office/drawing/2014/main" id="{0068C84E-1A66-C670-D7DB-11E305C3DE76}"/>
              </a:ext>
            </a:extLst>
          </p:cNvPr>
          <p:cNvSpPr>
            <a:spLocks noGrp="1"/>
          </p:cNvSpPr>
          <p:nvPr>
            <p:ph type="dt" sz="half" idx="10"/>
          </p:nvPr>
        </p:nvSpPr>
        <p:spPr/>
        <p:txBody>
          <a:bodyPr/>
          <a:lstStyle/>
          <a:p>
            <a:fld id="{DF59512B-4F1D-43D7-8819-2F53FEF69650}" type="datetime1">
              <a:rPr lang="en-US" smtClean="0"/>
              <a:t>5/12/24</a:t>
            </a:fld>
            <a:endParaRPr lang="en-US"/>
          </a:p>
        </p:txBody>
      </p:sp>
      <p:sp>
        <p:nvSpPr>
          <p:cNvPr id="5" name="Slide Number Placeholder 4">
            <a:extLst>
              <a:ext uri="{FF2B5EF4-FFF2-40B4-BE49-F238E27FC236}">
                <a16:creationId xmlns:a16="http://schemas.microsoft.com/office/drawing/2014/main" id="{88DF61A6-13EC-49C0-9ADD-DC1BC4DA0192}"/>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6" name="Title 5">
            <a:extLst>
              <a:ext uri="{FF2B5EF4-FFF2-40B4-BE49-F238E27FC236}">
                <a16:creationId xmlns:a16="http://schemas.microsoft.com/office/drawing/2014/main" id="{72400F11-5327-9AFD-18B8-E632DB663C4F}"/>
              </a:ext>
            </a:extLst>
          </p:cNvPr>
          <p:cNvSpPr>
            <a:spLocks noGrp="1"/>
          </p:cNvSpPr>
          <p:nvPr>
            <p:ph type="title"/>
          </p:nvPr>
        </p:nvSpPr>
        <p:spPr/>
        <p:txBody>
          <a:bodyPr/>
          <a:lstStyle/>
          <a:p>
            <a:r>
              <a:rPr lang="en-US" dirty="0"/>
              <a:t>NLP is Art &amp; Science</a:t>
            </a:r>
          </a:p>
        </p:txBody>
      </p:sp>
      <p:sp>
        <p:nvSpPr>
          <p:cNvPr id="7" name="Footer Placeholder 6">
            <a:extLst>
              <a:ext uri="{FF2B5EF4-FFF2-40B4-BE49-F238E27FC236}">
                <a16:creationId xmlns:a16="http://schemas.microsoft.com/office/drawing/2014/main" id="{6563815D-FA80-AF4C-17B9-616933782B25}"/>
              </a:ext>
            </a:extLst>
          </p:cNvPr>
          <p:cNvSpPr>
            <a:spLocks noGrp="1"/>
          </p:cNvSpPr>
          <p:nvPr>
            <p:ph type="ftr" sz="quarter" idx="3"/>
          </p:nvPr>
        </p:nvSpPr>
        <p:spPr/>
        <p:txBody>
          <a:bodyPr/>
          <a:lstStyle/>
          <a:p>
            <a:r>
              <a:rPr lang="en-US"/>
              <a:t>Kwartler </a:t>
            </a:r>
            <a:endParaRPr lang="en-US" dirty="0"/>
          </a:p>
        </p:txBody>
      </p:sp>
      <p:pic>
        <p:nvPicPr>
          <p:cNvPr id="8" name="Picture Placeholder 7">
            <a:extLst>
              <a:ext uri="{FF2B5EF4-FFF2-40B4-BE49-F238E27FC236}">
                <a16:creationId xmlns:a16="http://schemas.microsoft.com/office/drawing/2014/main" id="{6EEBCA50-E078-C952-F0A9-329440AD47C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3905" r="3905"/>
          <a:stretch>
            <a:fillRect/>
          </a:stretch>
        </p:blipFill>
        <p:spPr>
          <a:prstGeom prst="rect">
            <a:avLst/>
          </a:prstGeom>
        </p:spPr>
      </p:pic>
      <p:sp>
        <p:nvSpPr>
          <p:cNvPr id="11" name="Rectangle 10">
            <a:extLst>
              <a:ext uri="{FF2B5EF4-FFF2-40B4-BE49-F238E27FC236}">
                <a16:creationId xmlns:a16="http://schemas.microsoft.com/office/drawing/2014/main" id="{B956936A-72CA-B307-97FF-10ABDC4A712E}"/>
              </a:ext>
            </a:extLst>
          </p:cNvPr>
          <p:cNvSpPr/>
          <p:nvPr/>
        </p:nvSpPr>
        <p:spPr>
          <a:xfrm>
            <a:off x="270986" y="1173079"/>
            <a:ext cx="3308034" cy="7390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200" kern="1200" dirty="0">
              <a:solidFill>
                <a:prstClr val="white"/>
              </a:solidFill>
              <a:latin typeface="+mj-lt"/>
              <a:cs typeface="Arial Unicode MS" panose="020B0604020202020204" pitchFamily="34" charset="-128"/>
            </a:endParaRPr>
          </a:p>
        </p:txBody>
      </p:sp>
      <p:sp>
        <p:nvSpPr>
          <p:cNvPr id="12" name="TextBox 11">
            <a:extLst>
              <a:ext uri="{FF2B5EF4-FFF2-40B4-BE49-F238E27FC236}">
                <a16:creationId xmlns:a16="http://schemas.microsoft.com/office/drawing/2014/main" id="{C14FB07E-70E7-CB1D-1EF3-1CA15C6B67EE}"/>
              </a:ext>
            </a:extLst>
          </p:cNvPr>
          <p:cNvSpPr txBox="1"/>
          <p:nvPr/>
        </p:nvSpPr>
        <p:spPr>
          <a:xfrm>
            <a:off x="3887390" y="6123542"/>
            <a:ext cx="788999" cy="215444"/>
          </a:xfrm>
          <a:prstGeom prst="rect">
            <a:avLst/>
          </a:prstGeom>
          <a:noFill/>
        </p:spPr>
        <p:txBody>
          <a:bodyPr wrap="none" rtlCol="0">
            <a:spAutoFit/>
          </a:bodyPr>
          <a:lstStyle/>
          <a:p>
            <a:r>
              <a:rPr lang="en-US" sz="800" dirty="0"/>
              <a:t>*AI Generated</a:t>
            </a:r>
          </a:p>
        </p:txBody>
      </p:sp>
    </p:spTree>
    <p:extLst>
      <p:ext uri="{BB962C8B-B14F-4D97-AF65-F5344CB8AC3E}">
        <p14:creationId xmlns:p14="http://schemas.microsoft.com/office/powerpoint/2010/main" val="1429790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5/12/24</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922134"/>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487219"/>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751874"/>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440265"/>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751874"/>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2" name="Rectangle 11">
            <a:extLst>
              <a:ext uri="{FF2B5EF4-FFF2-40B4-BE49-F238E27FC236}">
                <a16:creationId xmlns:a16="http://schemas.microsoft.com/office/drawing/2014/main" id="{3B708D52-A106-49AF-905E-9F3D62EE4D69}"/>
              </a:ext>
            </a:extLst>
          </p:cNvPr>
          <p:cNvSpPr/>
          <p:nvPr/>
        </p:nvSpPr>
        <p:spPr>
          <a:xfrm>
            <a:off x="2917545" y="2986912"/>
            <a:ext cx="3371946" cy="461665"/>
          </a:xfrm>
          <a:prstGeom prst="rect">
            <a:avLst/>
          </a:prstGeom>
        </p:spPr>
        <p:txBody>
          <a:bodyPr wrap="square">
            <a:spAutoFit/>
          </a:bodyPr>
          <a:lstStyle/>
          <a:p>
            <a:pPr algn="ctr"/>
            <a:r>
              <a:rPr lang="en-US" sz="2400" dirty="0"/>
              <a:t>🐝🔀🙏👁️👁️➡️🌎</a:t>
            </a:r>
            <a:endParaRPr lang="en-US" sz="2800" dirty="0"/>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751874"/>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20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5/12/24</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25774"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4811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5/12/24</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a:p>
            <a:pPr marL="112713" indent="-112713">
              <a:buFont typeface="Arial" panose="020B0604020202020204" pitchFamily="34" charset="0"/>
              <a:buChar char="•"/>
            </a:pPr>
            <a:r>
              <a:rPr lang="en-US" dirty="0"/>
              <a:t>”</a:t>
            </a:r>
            <a:r>
              <a:rPr lang="en-US" dirty="0" err="1"/>
              <a:t>Rizz</a:t>
            </a:r>
            <a:r>
              <a:rPr lang="en-US" dirty="0"/>
              <a:t>”</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403535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5/12/24</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2</a:t>
            </a:fld>
            <a:endParaRPr lang="en-US" dirty="0"/>
          </a:p>
        </p:txBody>
      </p:sp>
      <p:sp>
        <p:nvSpPr>
          <p:cNvPr id="5" name="Footer Placeholder 4"/>
          <p:cNvSpPr>
            <a:spLocks noGrp="1"/>
          </p:cNvSpPr>
          <p:nvPr>
            <p:ph type="ftr" sz="quarter" idx="3"/>
          </p:nvPr>
        </p:nvSpPr>
        <p:spPr/>
        <p:txBody>
          <a:bodyPr/>
          <a:lstStyle/>
          <a:p>
            <a:r>
              <a:rPr lang="en-US" dirty="0"/>
              <a:t>Kwartler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5/12/24</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970318"/>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a:t>
            </a:r>
          </a:p>
          <a:p>
            <a:r>
              <a:rPr lang="en-US" dirty="0">
                <a:solidFill>
                  <a:schemeClr val="accent1"/>
                </a:solidFill>
              </a:rPr>
              <a:t>“</a:t>
            </a:r>
            <a:r>
              <a:rPr lang="en-US" dirty="0" err="1">
                <a:solidFill>
                  <a:schemeClr val="accent1"/>
                </a:solidFill>
              </a:rPr>
              <a:t>Rizz</a:t>
            </a:r>
            <a:r>
              <a:rPr lang="en-US" dirty="0">
                <a:solidFill>
                  <a:schemeClr val="accent1"/>
                </a:solidFill>
              </a:rPr>
              <a:t>” </a:t>
            </a:r>
            <a:r>
              <a:rPr lang="en-US" dirty="0"/>
              <a:t>– Short for Charisma</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87196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656102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5/12/24</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And we all context switch based on who were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5/12/24</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1983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5/12/24</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690021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5/12/24</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823745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A41ABF-5280-99E4-AC84-BDE80A87ABAE}"/>
              </a:ext>
            </a:extLst>
          </p:cNvPr>
          <p:cNvSpPr>
            <a:spLocks noGrp="1"/>
          </p:cNvSpPr>
          <p:nvPr>
            <p:ph type="dt" sz="half" idx="10"/>
          </p:nvPr>
        </p:nvSpPr>
        <p:spPr/>
        <p:txBody>
          <a:bodyPr/>
          <a:lstStyle/>
          <a:p>
            <a:fld id="{6700A58B-DD98-43D0-B791-721480A02982}" type="datetime1">
              <a:rPr lang="en-US" smtClean="0"/>
              <a:t>5/12/24</a:t>
            </a:fld>
            <a:endParaRPr lang="en-US"/>
          </a:p>
        </p:txBody>
      </p:sp>
      <p:sp>
        <p:nvSpPr>
          <p:cNvPr id="3" name="Title 2">
            <a:extLst>
              <a:ext uri="{FF2B5EF4-FFF2-40B4-BE49-F238E27FC236}">
                <a16:creationId xmlns:a16="http://schemas.microsoft.com/office/drawing/2014/main" id="{71C04D62-1CAE-8E29-2A61-36D986D47B0D}"/>
              </a:ext>
            </a:extLst>
          </p:cNvPr>
          <p:cNvSpPr>
            <a:spLocks noGrp="1"/>
          </p:cNvSpPr>
          <p:nvPr>
            <p:ph type="title"/>
          </p:nvPr>
        </p:nvSpPr>
        <p:spPr/>
        <p:txBody>
          <a:bodyPr/>
          <a:lstStyle/>
          <a:p>
            <a:r>
              <a:rPr lang="en-US" dirty="0"/>
              <a:t>Substitutions</a:t>
            </a:r>
          </a:p>
        </p:txBody>
      </p:sp>
      <p:sp>
        <p:nvSpPr>
          <p:cNvPr id="4" name="Slide Number Placeholder 3">
            <a:extLst>
              <a:ext uri="{FF2B5EF4-FFF2-40B4-BE49-F238E27FC236}">
                <a16:creationId xmlns:a16="http://schemas.microsoft.com/office/drawing/2014/main" id="{B61047BC-A1BD-7151-DAB0-A4BAD0F1AE07}"/>
              </a:ext>
            </a:extLst>
          </p:cNvPr>
          <p:cNvSpPr>
            <a:spLocks noGrp="1"/>
          </p:cNvSpPr>
          <p:nvPr>
            <p:ph type="sldNum" sz="quarter" idx="12"/>
          </p:nvPr>
        </p:nvSpPr>
        <p:spPr/>
        <p:txBody>
          <a:bodyPr/>
          <a:lstStyle/>
          <a:p>
            <a:fld id="{37290FF7-652B-4475-AEAB-8B1A5D23AE09}" type="slidenum">
              <a:rPr lang="en-US" smtClean="0"/>
              <a:t>25</a:t>
            </a:fld>
            <a:endParaRPr lang="en-US"/>
          </a:p>
        </p:txBody>
      </p:sp>
      <p:sp>
        <p:nvSpPr>
          <p:cNvPr id="5" name="Footer Placeholder 4">
            <a:extLst>
              <a:ext uri="{FF2B5EF4-FFF2-40B4-BE49-F238E27FC236}">
                <a16:creationId xmlns:a16="http://schemas.microsoft.com/office/drawing/2014/main" id="{FAD66601-5DE4-F95F-6236-8395503B7054}"/>
              </a:ext>
            </a:extLst>
          </p:cNvPr>
          <p:cNvSpPr>
            <a:spLocks noGrp="1"/>
          </p:cNvSpPr>
          <p:nvPr>
            <p:ph type="ftr" sz="quarter" idx="3"/>
          </p:nvPr>
        </p:nvSpPr>
        <p:spPr/>
        <p:txBody>
          <a:bodyPr/>
          <a:lstStyle/>
          <a:p>
            <a:r>
              <a:rPr lang="en-US"/>
              <a:t>Kwartler </a:t>
            </a:r>
            <a:endParaRPr lang="en-US" dirty="0"/>
          </a:p>
        </p:txBody>
      </p:sp>
      <p:grpSp>
        <p:nvGrpSpPr>
          <p:cNvPr id="6" name="Group 5">
            <a:extLst>
              <a:ext uri="{FF2B5EF4-FFF2-40B4-BE49-F238E27FC236}">
                <a16:creationId xmlns:a16="http://schemas.microsoft.com/office/drawing/2014/main" id="{A8BEA5F0-3676-A822-2EA9-9CABDA8BAF58}"/>
              </a:ext>
            </a:extLst>
          </p:cNvPr>
          <p:cNvGrpSpPr/>
          <p:nvPr/>
        </p:nvGrpSpPr>
        <p:grpSpPr>
          <a:xfrm>
            <a:off x="397126" y="1443275"/>
            <a:ext cx="8426834" cy="805489"/>
            <a:chOff x="397126" y="881880"/>
            <a:chExt cx="5855599" cy="805489"/>
          </a:xfrm>
        </p:grpSpPr>
        <p:sp>
          <p:nvSpPr>
            <p:cNvPr id="7" name="Rectangle 6">
              <a:extLst>
                <a:ext uri="{FF2B5EF4-FFF2-40B4-BE49-F238E27FC236}">
                  <a16:creationId xmlns:a16="http://schemas.microsoft.com/office/drawing/2014/main" id="{5CC06354-1503-2A40-20A3-44D291A17137}"/>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a:solidFill>
                    <a:prstClr val="white"/>
                  </a:solidFill>
                  <a:latin typeface="Consolas" panose="020B0609020204030204" pitchFamily="49" charset="0"/>
                  <a:cs typeface="Consolas" panose="020B0609020204030204" pitchFamily="49" charset="0"/>
                </a:rPr>
                <a:t>sub(“pattern”,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8" name="TextBox 7">
              <a:extLst>
                <a:ext uri="{FF2B5EF4-FFF2-40B4-BE49-F238E27FC236}">
                  <a16:creationId xmlns:a16="http://schemas.microsoft.com/office/drawing/2014/main" id="{D2CD7293-902B-6FEC-D7B5-41E6CB37262A}"/>
                </a:ext>
              </a:extLst>
            </p:cNvPr>
            <p:cNvSpPr txBox="1"/>
            <p:nvPr/>
          </p:nvSpPr>
          <p:spPr>
            <a:xfrm>
              <a:off x="397126" y="881880"/>
              <a:ext cx="2783827"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first instance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1" name="TextBox 10">
            <a:extLst>
              <a:ext uri="{FF2B5EF4-FFF2-40B4-BE49-F238E27FC236}">
                <a16:creationId xmlns:a16="http://schemas.microsoft.com/office/drawing/2014/main" id="{E789DD8B-3498-B46B-5A56-5D2070FFCF00}"/>
              </a:ext>
            </a:extLst>
          </p:cNvPr>
          <p:cNvSpPr txBox="1"/>
          <p:nvPr/>
        </p:nvSpPr>
        <p:spPr>
          <a:xfrm>
            <a:off x="397126" y="2405861"/>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a:latin typeface="Consolas" panose="020B0609020204030204" pitchFamily="49" charset="0"/>
                <a:cs typeface="Consolas" panose="020B0609020204030204" pitchFamily="49" charset="0"/>
              </a:rPr>
              <a:t>sub('is',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is some text, made of text characters"</a:t>
            </a:r>
          </a:p>
        </p:txBody>
      </p:sp>
    </p:spTree>
    <p:extLst>
      <p:ext uri="{BB962C8B-B14F-4D97-AF65-F5344CB8AC3E}">
        <p14:creationId xmlns:p14="http://schemas.microsoft.com/office/powerpoint/2010/main" val="1917057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A41ABF-5280-99E4-AC84-BDE80A87ABAE}"/>
              </a:ext>
            </a:extLst>
          </p:cNvPr>
          <p:cNvSpPr>
            <a:spLocks noGrp="1"/>
          </p:cNvSpPr>
          <p:nvPr>
            <p:ph type="dt" sz="half" idx="10"/>
          </p:nvPr>
        </p:nvSpPr>
        <p:spPr/>
        <p:txBody>
          <a:bodyPr/>
          <a:lstStyle/>
          <a:p>
            <a:fld id="{6700A58B-DD98-43D0-B791-721480A02982}" type="datetime1">
              <a:rPr lang="en-US" smtClean="0"/>
              <a:t>5/12/24</a:t>
            </a:fld>
            <a:endParaRPr lang="en-US"/>
          </a:p>
        </p:txBody>
      </p:sp>
      <p:sp>
        <p:nvSpPr>
          <p:cNvPr id="3" name="Title 2">
            <a:extLst>
              <a:ext uri="{FF2B5EF4-FFF2-40B4-BE49-F238E27FC236}">
                <a16:creationId xmlns:a16="http://schemas.microsoft.com/office/drawing/2014/main" id="{71C04D62-1CAE-8E29-2A61-36D986D47B0D}"/>
              </a:ext>
            </a:extLst>
          </p:cNvPr>
          <p:cNvSpPr>
            <a:spLocks noGrp="1"/>
          </p:cNvSpPr>
          <p:nvPr>
            <p:ph type="title"/>
          </p:nvPr>
        </p:nvSpPr>
        <p:spPr/>
        <p:txBody>
          <a:bodyPr/>
          <a:lstStyle/>
          <a:p>
            <a:r>
              <a:rPr lang="en-US" dirty="0"/>
              <a:t>Substitutions</a:t>
            </a:r>
          </a:p>
        </p:txBody>
      </p:sp>
      <p:sp>
        <p:nvSpPr>
          <p:cNvPr id="4" name="Slide Number Placeholder 3">
            <a:extLst>
              <a:ext uri="{FF2B5EF4-FFF2-40B4-BE49-F238E27FC236}">
                <a16:creationId xmlns:a16="http://schemas.microsoft.com/office/drawing/2014/main" id="{B61047BC-A1BD-7151-DAB0-A4BAD0F1AE07}"/>
              </a:ext>
            </a:extLst>
          </p:cNvPr>
          <p:cNvSpPr>
            <a:spLocks noGrp="1"/>
          </p:cNvSpPr>
          <p:nvPr>
            <p:ph type="sldNum" sz="quarter" idx="12"/>
          </p:nvPr>
        </p:nvSpPr>
        <p:spPr/>
        <p:txBody>
          <a:bodyPr/>
          <a:lstStyle/>
          <a:p>
            <a:fld id="{37290FF7-652B-4475-AEAB-8B1A5D23AE09}" type="slidenum">
              <a:rPr lang="en-US" smtClean="0"/>
              <a:t>26</a:t>
            </a:fld>
            <a:endParaRPr lang="en-US"/>
          </a:p>
        </p:txBody>
      </p:sp>
      <p:sp>
        <p:nvSpPr>
          <p:cNvPr id="5" name="Footer Placeholder 4">
            <a:extLst>
              <a:ext uri="{FF2B5EF4-FFF2-40B4-BE49-F238E27FC236}">
                <a16:creationId xmlns:a16="http://schemas.microsoft.com/office/drawing/2014/main" id="{FAD66601-5DE4-F95F-6236-8395503B7054}"/>
              </a:ext>
            </a:extLst>
          </p:cNvPr>
          <p:cNvSpPr>
            <a:spLocks noGrp="1"/>
          </p:cNvSpPr>
          <p:nvPr>
            <p:ph type="ftr" sz="quarter" idx="3"/>
          </p:nvPr>
        </p:nvSpPr>
        <p:spPr/>
        <p:txBody>
          <a:bodyPr/>
          <a:lstStyle/>
          <a:p>
            <a:r>
              <a:rPr lang="en-US"/>
              <a:t>Kwartler </a:t>
            </a:r>
            <a:endParaRPr lang="en-US" dirty="0"/>
          </a:p>
        </p:txBody>
      </p:sp>
      <p:grpSp>
        <p:nvGrpSpPr>
          <p:cNvPr id="6" name="Group 5">
            <a:extLst>
              <a:ext uri="{FF2B5EF4-FFF2-40B4-BE49-F238E27FC236}">
                <a16:creationId xmlns:a16="http://schemas.microsoft.com/office/drawing/2014/main" id="{A8BEA5F0-3676-A822-2EA9-9CABDA8BAF58}"/>
              </a:ext>
            </a:extLst>
          </p:cNvPr>
          <p:cNvGrpSpPr/>
          <p:nvPr/>
        </p:nvGrpSpPr>
        <p:grpSpPr>
          <a:xfrm>
            <a:off x="397126" y="1443275"/>
            <a:ext cx="8426834" cy="805489"/>
            <a:chOff x="397126" y="881880"/>
            <a:chExt cx="5855599" cy="805489"/>
          </a:xfrm>
        </p:grpSpPr>
        <p:sp>
          <p:nvSpPr>
            <p:cNvPr id="7" name="Rectangle 6">
              <a:extLst>
                <a:ext uri="{FF2B5EF4-FFF2-40B4-BE49-F238E27FC236}">
                  <a16:creationId xmlns:a16="http://schemas.microsoft.com/office/drawing/2014/main" id="{5CC06354-1503-2A40-20A3-44D291A17137}"/>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a:solidFill>
                    <a:prstClr val="white"/>
                  </a:solidFill>
                  <a:latin typeface="Consolas" panose="020B0609020204030204" pitchFamily="49" charset="0"/>
                  <a:cs typeface="Consolas" panose="020B0609020204030204" pitchFamily="49" charset="0"/>
                </a:rPr>
                <a:t>sub(“pattern”,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8" name="TextBox 7">
              <a:extLst>
                <a:ext uri="{FF2B5EF4-FFF2-40B4-BE49-F238E27FC236}">
                  <a16:creationId xmlns:a16="http://schemas.microsoft.com/office/drawing/2014/main" id="{D2CD7293-902B-6FEC-D7B5-41E6CB37262A}"/>
                </a:ext>
              </a:extLst>
            </p:cNvPr>
            <p:cNvSpPr txBox="1"/>
            <p:nvPr/>
          </p:nvSpPr>
          <p:spPr>
            <a:xfrm>
              <a:off x="397126" y="881880"/>
              <a:ext cx="2783827"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first instance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0" name="TextBox 9">
            <a:extLst>
              <a:ext uri="{FF2B5EF4-FFF2-40B4-BE49-F238E27FC236}">
                <a16:creationId xmlns:a16="http://schemas.microsoft.com/office/drawing/2014/main" id="{154BA23A-824A-8053-2CCB-B3E73646561A}"/>
              </a:ext>
            </a:extLst>
          </p:cNvPr>
          <p:cNvSpPr txBox="1"/>
          <p:nvPr/>
        </p:nvSpPr>
        <p:spPr>
          <a:xfrm>
            <a:off x="397126" y="2405861"/>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a:solidFill>
                  <a:schemeClr val="accent1"/>
                </a:solidFill>
                <a:latin typeface="Consolas" panose="020B0609020204030204" pitchFamily="49" charset="0"/>
                <a:cs typeface="Consolas" panose="020B0609020204030204" pitchFamily="49" charset="0"/>
              </a:rPr>
              <a:t>sub</a:t>
            </a:r>
            <a:r>
              <a:rPr lang="en-US" dirty="0">
                <a:latin typeface="Consolas" panose="020B0609020204030204" pitchFamily="49" charset="0"/>
                <a:cs typeface="Consolas" panose="020B0609020204030204" pitchFamily="49" charset="0"/>
              </a:rPr>
              <a:t>('is',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is some text, made of text characters"</a:t>
            </a:r>
          </a:p>
        </p:txBody>
      </p:sp>
      <p:grpSp>
        <p:nvGrpSpPr>
          <p:cNvPr id="9" name="Group 8">
            <a:extLst>
              <a:ext uri="{FF2B5EF4-FFF2-40B4-BE49-F238E27FC236}">
                <a16:creationId xmlns:a16="http://schemas.microsoft.com/office/drawing/2014/main" id="{4728FD46-0003-5787-96F8-BC6708E6641D}"/>
              </a:ext>
            </a:extLst>
          </p:cNvPr>
          <p:cNvGrpSpPr/>
          <p:nvPr/>
        </p:nvGrpSpPr>
        <p:grpSpPr>
          <a:xfrm>
            <a:off x="397126" y="3895913"/>
            <a:ext cx="8426834" cy="805489"/>
            <a:chOff x="397126" y="881880"/>
            <a:chExt cx="5855599" cy="805489"/>
          </a:xfrm>
        </p:grpSpPr>
        <p:sp>
          <p:nvSpPr>
            <p:cNvPr id="11" name="Rectangle 10">
              <a:extLst>
                <a:ext uri="{FF2B5EF4-FFF2-40B4-BE49-F238E27FC236}">
                  <a16:creationId xmlns:a16="http://schemas.microsoft.com/office/drawing/2014/main" id="{1CDD6B64-3956-12B2-2482-14BE417AFC4B}"/>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gsub</a:t>
              </a:r>
              <a:r>
                <a:rPr lang="en-US" sz="1800" kern="1200" dirty="0">
                  <a:solidFill>
                    <a:prstClr val="white"/>
                  </a:solidFill>
                  <a:latin typeface="Consolas" panose="020B0609020204030204" pitchFamily="49" charset="0"/>
                  <a:cs typeface="Consolas" panose="020B0609020204030204" pitchFamily="49" charset="0"/>
                </a:rPr>
                <a:t>(“pattern”,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a:extLst>
                <a:ext uri="{FF2B5EF4-FFF2-40B4-BE49-F238E27FC236}">
                  <a16:creationId xmlns:a16="http://schemas.microsoft.com/office/drawing/2014/main" id="{318606F2-B56A-BDE0-4285-263E0A58F92F}"/>
                </a:ext>
              </a:extLst>
            </p:cNvPr>
            <p:cNvSpPr txBox="1"/>
            <p:nvPr/>
          </p:nvSpPr>
          <p:spPr>
            <a:xfrm>
              <a:off x="397126" y="881880"/>
              <a:ext cx="2766005"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all instances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3" name="TextBox 12">
            <a:extLst>
              <a:ext uri="{FF2B5EF4-FFF2-40B4-BE49-F238E27FC236}">
                <a16:creationId xmlns:a16="http://schemas.microsoft.com/office/drawing/2014/main" id="{393D468C-58F8-693D-F0D5-58FCC6861A26}"/>
              </a:ext>
            </a:extLst>
          </p:cNvPr>
          <p:cNvSpPr txBox="1"/>
          <p:nvPr/>
        </p:nvSpPr>
        <p:spPr>
          <a:xfrm>
            <a:off x="397126" y="4785085"/>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err="1">
                <a:solidFill>
                  <a:schemeClr val="accent1"/>
                </a:solidFill>
                <a:latin typeface="Consolas" panose="020B0609020204030204" pitchFamily="49" charset="0"/>
                <a:cs typeface="Consolas" panose="020B0609020204030204" pitchFamily="49" charset="0"/>
              </a:rPr>
              <a:t>gsub</a:t>
            </a:r>
            <a:r>
              <a:rPr lang="en-US" dirty="0">
                <a:latin typeface="Consolas" panose="020B0609020204030204" pitchFamily="49" charset="0"/>
                <a:cs typeface="Consolas" panose="020B0609020204030204" pitchFamily="49" charset="0"/>
              </a:rPr>
              <a:t>('is',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REPLACE some text, made of text characters"</a:t>
            </a:r>
          </a:p>
        </p:txBody>
      </p:sp>
    </p:spTree>
    <p:extLst>
      <p:ext uri="{BB962C8B-B14F-4D97-AF65-F5344CB8AC3E}">
        <p14:creationId xmlns:p14="http://schemas.microsoft.com/office/powerpoint/2010/main" val="1267593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5/12/24</a:t>
            </a:fld>
            <a:endParaRPr lang="en-US"/>
          </a:p>
        </p:txBody>
      </p:sp>
      <p:sp>
        <p:nvSpPr>
          <p:cNvPr id="3" name="Title 2"/>
          <p:cNvSpPr>
            <a:spLocks noGrp="1"/>
          </p:cNvSpPr>
          <p:nvPr>
            <p:ph type="title"/>
          </p:nvPr>
        </p:nvSpPr>
        <p:spPr>
          <a:xfrm>
            <a:off x="628650" y="318234"/>
            <a:ext cx="7886700" cy="591477"/>
          </a:xfrm>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6" name="Title 2">
            <a:extLst>
              <a:ext uri="{FF2B5EF4-FFF2-40B4-BE49-F238E27FC236}">
                <a16:creationId xmlns:a16="http://schemas.microsoft.com/office/drawing/2014/main" id="{3FF30F4A-146D-40DD-A88A-5E29DDD46A50}"/>
              </a:ext>
            </a:extLst>
          </p:cNvPr>
          <p:cNvSpPr txBox="1">
            <a:spLocks/>
          </p:cNvSpPr>
          <p:nvPr/>
        </p:nvSpPr>
        <p:spPr>
          <a:xfrm>
            <a:off x="628650" y="1842234"/>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A_String_Manipulation.R</a:t>
            </a:r>
            <a:endParaRPr lang="en-US" dirty="0"/>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04151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5/12/24</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909791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5/12/24</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sp>
        <p:nvSpPr>
          <p:cNvPr id="17" name="TextBox 16"/>
          <p:cNvSpPr txBox="1"/>
          <p:nvPr/>
        </p:nvSpPr>
        <p:spPr>
          <a:xfrm>
            <a:off x="1079539" y="1155506"/>
            <a:ext cx="6984922"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On XX/XX/23 I opened a Marcus Savings account with a promotion : \"\" After enrolling, you must deposit {$10000.00} or more in new funds from an external account into your Account within 10 calendar days of enrollment ( the Funding Period ). The Account…</a:t>
            </a:r>
          </a:p>
        </p:txBody>
      </p:sp>
      <p:grpSp>
        <p:nvGrpSpPr>
          <p:cNvPr id="19" name="Group 18"/>
          <p:cNvGrpSpPr/>
          <p:nvPr/>
        </p:nvGrpSpPr>
        <p:grpSpPr>
          <a:xfrm>
            <a:off x="3606862" y="2650812"/>
            <a:ext cx="2749471" cy="2292662"/>
            <a:chOff x="3770719" y="1952703"/>
            <a:chExt cx="1814672"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016986"/>
              <a:ext cx="1814672" cy="1342688"/>
            </a:xfrm>
            <a:prstGeom prst="rect">
              <a:avLst/>
            </a:prstGeom>
            <a:noFill/>
          </p:spPr>
          <p:txBody>
            <a:bodyPr wrap="none" rtlCol="0">
              <a:spAutoFit/>
            </a:bodyPr>
            <a:lstStyle/>
            <a:p>
              <a:pPr marL="109538" indent="-109538" defTabSz="457200">
                <a:buFont typeface="+mj-lt"/>
                <a:buAutoNum type="arabicPeriod"/>
              </a:pPr>
              <a:r>
                <a:rPr lang="en-US"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gsub</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substritutions</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URLs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Lower case</a:t>
              </a:r>
            </a:p>
            <a:p>
              <a:pPr marL="109538" indent="-109538" defTabSz="457200">
                <a:buFont typeface="+mj-lt"/>
                <a:buAutoNum type="arabicPeriod"/>
              </a:pP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specific words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Strip whitespace</a:t>
              </a:r>
            </a:p>
          </p:txBody>
        </p:sp>
      </p:grpSp>
      <p:sp>
        <p:nvSpPr>
          <p:cNvPr id="23" name="TextBox 22"/>
          <p:cNvSpPr txBox="1"/>
          <p:nvPr/>
        </p:nvSpPr>
        <p:spPr>
          <a:xfrm>
            <a:off x="1079539" y="4989331"/>
            <a:ext cx="6984922"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redacteddate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opened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marcus</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savings promotion enrolling must deposit new funds external within calendar days enrollment funding period balance plus minimum new funds required dollar amount must maintained consecutive days end funding period balance…</a:t>
            </a:r>
          </a:p>
        </p:txBody>
      </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153628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5/12/24</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548115" y="1407943"/>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524177" y="3678703"/>
            <a:ext cx="2254803" cy="2438400"/>
          </a:xfrm>
          <a:prstGeom prst="rect">
            <a:avLst/>
          </a:prstGeom>
          <a:ln>
            <a:solidFill>
              <a:schemeClr val="tx1"/>
            </a:solidFill>
          </a:ln>
        </p:spPr>
      </p:pic>
      <p:sp>
        <p:nvSpPr>
          <p:cNvPr id="9" name="Footer Placeholder 5">
            <a:extLst>
              <a:ext uri="{FF2B5EF4-FFF2-40B4-BE49-F238E27FC236}">
                <a16:creationId xmlns:a16="http://schemas.microsoft.com/office/drawing/2014/main" id="{D84DA6B8-8816-42D2-9890-B81F6896E1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897089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5/12/24</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30</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dirty="0"/>
              <a:t>Kwartler </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5/12/24</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30</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spTree>
    <p:extLst>
      <p:ext uri="{BB962C8B-B14F-4D97-AF65-F5344CB8AC3E}">
        <p14:creationId xmlns:p14="http://schemas.microsoft.com/office/powerpoint/2010/main" val="8718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6" grpId="0" animBg="1"/>
      <p:bldP spid="18" grpId="0" animBg="1"/>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5/12/24</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2_Cleaning_and_Frequency_Count.R</a:t>
            </a:r>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6" name="Rectangle 5"/>
          <p:cNvSpPr/>
          <p:nvPr/>
        </p:nvSpPr>
        <p:spPr>
          <a:xfrm>
            <a:off x="414174" y="1716365"/>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1" y="4082737"/>
            <a:ext cx="5503494"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6179325" cy="1754326"/>
          </a:xfrm>
          <a:prstGeom prst="rect">
            <a:avLst/>
          </a:prstGeom>
          <a:solidFill>
            <a:schemeClr val="bg1">
              <a:lumMod val="85000"/>
            </a:schemeClr>
          </a:solidFill>
        </p:spPr>
        <p:txBody>
          <a:bodyPr wrap="square">
            <a:spAutoFit/>
          </a:bodyPr>
          <a:lstStyle/>
          <a:p>
            <a:pPr defTabSz="457200"/>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9195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5/12/24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6" name="Rectangle 5"/>
          <p:cNvSpPr/>
          <p:nvPr/>
        </p:nvSpPr>
        <p:spPr>
          <a:xfrm>
            <a:off x="251019" y="1533094"/>
            <a:ext cx="8799197"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'bank', 'money', 'account')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TextBox 4">
            <a:extLst>
              <a:ext uri="{FF2B5EF4-FFF2-40B4-BE49-F238E27FC236}">
                <a16:creationId xmlns:a16="http://schemas.microsoft.com/office/drawing/2014/main" id="{3658CF7D-D8A8-E7D3-D900-7CC9D17CBA32}"/>
              </a:ext>
            </a:extLst>
          </p:cNvPr>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Twitter abbreviations</a:t>
            </a:r>
          </a:p>
        </p:txBody>
      </p:sp>
    </p:spTree>
    <p:extLst>
      <p:ext uri="{BB962C8B-B14F-4D97-AF65-F5344CB8AC3E}">
        <p14:creationId xmlns:p14="http://schemas.microsoft.com/office/powerpoint/2010/main" val="3291653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5/12/24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6" name="Rectangle 5"/>
          <p:cNvSpPr/>
          <p:nvPr/>
        </p:nvSpPr>
        <p:spPr>
          <a:xfrm>
            <a:off x="251019" y="1533094"/>
            <a:ext cx="8799197"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'bank', 'money', 'account')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11" name="Rectangle 10"/>
          <p:cNvSpPr/>
          <p:nvPr/>
        </p:nvSpPr>
        <p:spPr>
          <a:xfrm>
            <a:off x="111060" y="3400165"/>
            <a:ext cx="8939156" cy="1569660"/>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read.csv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('https://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/ICPSR/main/ICPSR_Day1/data/</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allComplaints.csv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1371658"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Loading data</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430777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5/12/24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3422925"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975257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5/12/24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3422925"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1" name="Rectangle 10"/>
          <p:cNvSpPr/>
          <p:nvPr/>
        </p:nvSpPr>
        <p:spPr>
          <a:xfrm>
            <a:off x="111060" y="3400165"/>
            <a:ext cx="8939156" cy="1077218"/>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Object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1661160"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Create a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210418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5/12/24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3422925"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1" name="Rectangle 10"/>
          <p:cNvSpPr/>
          <p:nvPr/>
        </p:nvSpPr>
        <p:spPr>
          <a:xfrm>
            <a:off x="111060" y="3400165"/>
            <a:ext cx="8939156" cy="1077218"/>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Object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1661160"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Create a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Rectangle 4">
            <a:extLst>
              <a:ext uri="{FF2B5EF4-FFF2-40B4-BE49-F238E27FC236}">
                <a16:creationId xmlns:a16="http://schemas.microsoft.com/office/drawing/2014/main" id="{EAEC9204-D42F-7DB6-D437-CBCCF28DA04C}"/>
              </a:ext>
            </a:extLst>
          </p:cNvPr>
          <p:cNvSpPr/>
          <p:nvPr/>
        </p:nvSpPr>
        <p:spPr>
          <a:xfrm>
            <a:off x="125829" y="5324906"/>
            <a:ext cx="8799197" cy="338554"/>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8" name="TextBox 7">
            <a:extLst>
              <a:ext uri="{FF2B5EF4-FFF2-40B4-BE49-F238E27FC236}">
                <a16:creationId xmlns:a16="http://schemas.microsoft.com/office/drawing/2014/main" id="{08C36305-78C5-F01C-42C2-2065684AFC10}"/>
              </a:ext>
            </a:extLst>
          </p:cNvPr>
          <p:cNvSpPr txBox="1"/>
          <p:nvPr/>
        </p:nvSpPr>
        <p:spPr>
          <a:xfrm>
            <a:off x="125831" y="4955574"/>
            <a:ext cx="1743747"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Clean the corpus</a:t>
            </a:r>
          </a:p>
        </p:txBody>
      </p:sp>
    </p:spTree>
    <p:extLst>
      <p:ext uri="{BB962C8B-B14F-4D97-AF65-F5344CB8AC3E}">
        <p14:creationId xmlns:p14="http://schemas.microsoft.com/office/powerpoint/2010/main" val="769438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5/12/24</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920767044"/>
              </p:ext>
            </p:extLst>
          </p:nvPr>
        </p:nvGraphicFramePr>
        <p:xfrm>
          <a:off x="365760" y="1630150"/>
          <a:ext cx="8341444" cy="2225040"/>
        </p:xfrm>
        <a:graphic>
          <a:graphicData uri="http://schemas.openxmlformats.org/drawingml/2006/table">
            <a:tbl>
              <a:tblPr firstRow="1" bandRow="1">
                <a:tableStyleId>{69C7853C-536D-4A76-A0AE-DD22124D55A5}</a:tableStyleId>
              </a:tblPr>
              <a:tblGrid>
                <a:gridCol w="1666631">
                  <a:extLst>
                    <a:ext uri="{9D8B030D-6E8A-4147-A177-3AD203B41FA5}">
                      <a16:colId xmlns:a16="http://schemas.microsoft.com/office/drawing/2014/main" val="20000"/>
                    </a:ext>
                  </a:extLst>
                </a:gridCol>
                <a:gridCol w="1417880">
                  <a:extLst>
                    <a:ext uri="{9D8B030D-6E8A-4147-A177-3AD203B41FA5}">
                      <a16:colId xmlns:a16="http://schemas.microsoft.com/office/drawing/2014/main" val="20001"/>
                    </a:ext>
                  </a:extLst>
                </a:gridCol>
                <a:gridCol w="1417880">
                  <a:extLst>
                    <a:ext uri="{9D8B030D-6E8A-4147-A177-3AD203B41FA5}">
                      <a16:colId xmlns:a16="http://schemas.microsoft.com/office/drawing/2014/main" val="20002"/>
                    </a:ext>
                  </a:extLst>
                </a:gridCol>
                <a:gridCol w="1417880">
                  <a:extLst>
                    <a:ext uri="{9D8B030D-6E8A-4147-A177-3AD203B41FA5}">
                      <a16:colId xmlns:a16="http://schemas.microsoft.com/office/drawing/2014/main" val="20003"/>
                    </a:ext>
                  </a:extLst>
                </a:gridCol>
                <a:gridCol w="818616">
                  <a:extLst>
                    <a:ext uri="{9D8B030D-6E8A-4147-A177-3AD203B41FA5}">
                      <a16:colId xmlns:a16="http://schemas.microsoft.com/office/drawing/2014/main" val="20004"/>
                    </a:ext>
                  </a:extLst>
                </a:gridCol>
                <a:gridCol w="1602557">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Document</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Document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Document</a:t>
                      </a:r>
                    </a:p>
                  </a:txBody>
                  <a:tcPr>
                    <a:solidFill>
                      <a:schemeClr val="accent1"/>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err="1">
                          <a:solidFill>
                            <a:schemeClr val="bg1"/>
                          </a:solidFill>
                          <a:latin typeface="Arial Unicode MS" panose="020B0604020202020204" pitchFamily="34" charset="-128"/>
                        </a:rPr>
                        <a:t>Document_n</a:t>
                      </a:r>
                      <a:endParaRPr lang="en-US" sz="1000" dirty="0">
                        <a:solidFill>
                          <a:schemeClr val="bg1"/>
                        </a:solidFill>
                        <a:latin typeface="Arial Unicode MS" panose="020B0604020202020204" pitchFamily="34" charset="-128"/>
                      </a:endParaRP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365760" y="1249919"/>
            <a:ext cx="8341444"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296592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8" grpId="0" animBg="1"/>
      <p:bldP spid="19" grpId="0" animBg="1"/>
      <p:bldP spid="20" grpId="0" animBg="1"/>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B_Cleaning.R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5/12/24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38</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958394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5/12/24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39</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121534"/>
            <a:ext cx="7653397" cy="1077218"/>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frequency =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800619025"/>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463812187"/>
              </p:ext>
            </p:extLst>
          </p:nvPr>
        </p:nvGraphicFramePr>
        <p:xfrm>
          <a:off x="365758" y="2844349"/>
          <a:ext cx="3776348" cy="2301240"/>
        </p:xfrm>
        <a:graphic>
          <a:graphicData uri="http://schemas.openxmlformats.org/drawingml/2006/table">
            <a:tbl>
              <a:tblPr firstRow="1" bandRow="1">
                <a:tableStyleId>{69C7853C-536D-4A76-A0AE-DD22124D55A5}</a:tableStyleId>
              </a:tblPr>
              <a:tblGrid>
                <a:gridCol w="815770">
                  <a:extLst>
                    <a:ext uri="{9D8B030D-6E8A-4147-A177-3AD203B41FA5}">
                      <a16:colId xmlns:a16="http://schemas.microsoft.com/office/drawing/2014/main" val="20000"/>
                    </a:ext>
                  </a:extLst>
                </a:gridCol>
                <a:gridCol w="580653">
                  <a:extLst>
                    <a:ext uri="{9D8B030D-6E8A-4147-A177-3AD203B41FA5}">
                      <a16:colId xmlns:a16="http://schemas.microsoft.com/office/drawing/2014/main" val="20001"/>
                    </a:ext>
                  </a:extLst>
                </a:gridCol>
                <a:gridCol w="641904">
                  <a:extLst>
                    <a:ext uri="{9D8B030D-6E8A-4147-A177-3AD203B41FA5}">
                      <a16:colId xmlns:a16="http://schemas.microsoft.com/office/drawing/2014/main" val="20002"/>
                    </a:ext>
                  </a:extLst>
                </a:gridCol>
                <a:gridCol w="641904">
                  <a:extLst>
                    <a:ext uri="{9D8B030D-6E8A-4147-A177-3AD203B41FA5}">
                      <a16:colId xmlns:a16="http://schemas.microsoft.com/office/drawing/2014/main" val="20003"/>
                    </a:ext>
                  </a:extLst>
                </a:gridCol>
                <a:gridCol w="370605">
                  <a:extLst>
                    <a:ext uri="{9D8B030D-6E8A-4147-A177-3AD203B41FA5}">
                      <a16:colId xmlns:a16="http://schemas.microsoft.com/office/drawing/2014/main" val="20004"/>
                    </a:ext>
                  </a:extLst>
                </a:gridCol>
                <a:gridCol w="725512">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Document</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Document2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Document3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err="1">
                          <a:solidFill>
                            <a:schemeClr val="bg1"/>
                          </a:solidFill>
                          <a:latin typeface="Arial Unicode MS" panose="020B0604020202020204" pitchFamily="34" charset="-128"/>
                        </a:rPr>
                        <a:t>Document_n</a:t>
                      </a:r>
                      <a:endParaRPr lang="en-US" sz="1000" dirty="0">
                        <a:solidFill>
                          <a:schemeClr val="bg1"/>
                        </a:solidFill>
                        <a:latin typeface="Arial Unicode MS" panose="020B0604020202020204" pitchFamily="34" charset="-128"/>
                      </a:endParaRPr>
                    </a:p>
                  </a:txBody>
                  <a:tcPr>
                    <a:solidFill>
                      <a:schemeClr val="accent1"/>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365758" y="2464118"/>
            <a:ext cx="3776349"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5/12/24</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54906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C_Frequency.R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5/12/24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40</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0E3D252E-BD1E-AA3D-774E-0B1C9003CDC7}"/>
              </a:ext>
            </a:extLst>
          </p:cNvPr>
          <p:cNvPicPr>
            <a:picLocks noChangeAspect="1"/>
          </p:cNvPicPr>
          <p:nvPr/>
        </p:nvPicPr>
        <p:blipFill>
          <a:blip r:embed="rId2"/>
          <a:stretch>
            <a:fillRect/>
          </a:stretch>
        </p:blipFill>
        <p:spPr>
          <a:xfrm>
            <a:off x="120196" y="1131991"/>
            <a:ext cx="8510096" cy="4816745"/>
          </a:xfrm>
          <a:prstGeom prst="rect">
            <a:avLst/>
          </a:prstGeom>
        </p:spPr>
      </p:pic>
    </p:spTree>
    <p:extLst>
      <p:ext uri="{BB962C8B-B14F-4D97-AF65-F5344CB8AC3E}">
        <p14:creationId xmlns:p14="http://schemas.microsoft.com/office/powerpoint/2010/main" val="31200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Let’s explore specific &amp; frequent terms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5/12/24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41</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0E3D252E-BD1E-AA3D-774E-0B1C9003CDC7}"/>
              </a:ext>
            </a:extLst>
          </p:cNvPr>
          <p:cNvPicPr>
            <a:picLocks noChangeAspect="1"/>
          </p:cNvPicPr>
          <p:nvPr/>
        </p:nvPicPr>
        <p:blipFill>
          <a:blip r:embed="rId2"/>
          <a:stretch>
            <a:fillRect/>
          </a:stretch>
        </p:blipFill>
        <p:spPr>
          <a:xfrm>
            <a:off x="120196" y="1131991"/>
            <a:ext cx="8510096" cy="4816745"/>
          </a:xfrm>
          <a:prstGeom prst="rect">
            <a:avLst/>
          </a:prstGeom>
        </p:spPr>
      </p:pic>
      <p:sp>
        <p:nvSpPr>
          <p:cNvPr id="2" name="Oval 1">
            <a:extLst>
              <a:ext uri="{FF2B5EF4-FFF2-40B4-BE49-F238E27FC236}">
                <a16:creationId xmlns:a16="http://schemas.microsoft.com/office/drawing/2014/main" id="{5EB88242-8810-05BE-5CCC-EB4BF38C2C69}"/>
              </a:ext>
            </a:extLst>
          </p:cNvPr>
          <p:cNvSpPr/>
          <p:nvPr/>
        </p:nvSpPr>
        <p:spPr>
          <a:xfrm>
            <a:off x="373868" y="5177216"/>
            <a:ext cx="841248" cy="37795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308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What’s offline!!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5/12/24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42</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1815882"/>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c('called'), 0.3)</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Organize the word associations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     = names(associations[[1]]),</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1" name="Rectangle 10">
            <a:extLst>
              <a:ext uri="{FF2B5EF4-FFF2-40B4-BE49-F238E27FC236}">
                <a16:creationId xmlns:a16="http://schemas.microsoft.com/office/drawing/2014/main" id="{CA5C07CD-04D0-4BD9-BE39-864FC85CDE83}"/>
              </a:ext>
            </a:extLst>
          </p:cNvPr>
          <p:cNvSpPr/>
          <p:nvPr/>
        </p:nvSpPr>
        <p:spPr>
          <a:xfrm>
            <a:off x="259307" y="5246373"/>
            <a:ext cx="8611737" cy="113877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would be “negatively correlated (associated).  It is the % of time a word shows up in a document with another word.</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95291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What’s offline!!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5/12/24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43</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2246769"/>
          </a:xfrm>
          <a:prstGeom prst="rect">
            <a:avLst/>
          </a:prstGeom>
          <a:solidFill>
            <a:schemeClr val="bg1">
              <a:lumMod val="85000"/>
            </a:schemeClr>
          </a:solidFill>
        </p:spPr>
        <p:txBody>
          <a:bodyPr wrap="square">
            <a:spAutoFit/>
          </a:bodyPr>
          <a:lstStyle/>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Chg</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to factor so bars are ordered by value not alphabetical</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factor(</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endPar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y=reorder(</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terms,value</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(col='#c00c00')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="#c00c00",hjust="inward",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vjust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="inward" )</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951965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5/12/24</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C_Frequency.R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250631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“called”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5/12/24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45</a:t>
            </a:fld>
            <a:endParaRPr lang="en-US"/>
          </a:p>
        </p:txBody>
      </p:sp>
      <p:sp>
        <p:nvSpPr>
          <p:cNvPr id="15" name="TextBox 14">
            <a:extLst>
              <a:ext uri="{FF2B5EF4-FFF2-40B4-BE49-F238E27FC236}">
                <a16:creationId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Back, told, call, asked</a:t>
            </a:r>
          </a:p>
        </p:txBody>
      </p:sp>
      <p:sp>
        <p:nvSpPr>
          <p:cNvPr id="17" name="Rectangle 16">
            <a:extLst>
              <a:ext uri="{FF2B5EF4-FFF2-40B4-BE49-F238E27FC236}">
                <a16:creationId xmlns:a16="http://schemas.microsoft.com/office/drawing/2014/main" id="{5249B7D8-BBDD-4156-AA30-4CA94FFF5DCD}"/>
              </a:ext>
            </a:extLst>
          </p:cNvPr>
          <p:cNvSpPr/>
          <p:nvPr/>
        </p:nvSpPr>
        <p:spPr>
          <a:xfrm>
            <a:off x="756528" y="5159825"/>
            <a:ext cx="7630944" cy="1169551"/>
          </a:xfrm>
          <a:prstGeom prst="rect">
            <a:avLst/>
          </a:prstGeom>
          <a:solidFill>
            <a:schemeClr val="accent2"/>
          </a:solidFill>
        </p:spPr>
        <p:txBody>
          <a:bodyPr wrap="square">
            <a:spAutoFit/>
          </a:bodyPr>
          <a:lstStyle/>
          <a:p>
            <a:pPr defTabSz="457200"/>
            <a:r>
              <a:rPr lang="en-US" sz="1000" dirty="0">
                <a:solidFill>
                  <a:schemeClr val="bg1"/>
                </a:solidFill>
                <a:ea typeface="Arial Unicode MS" panose="020B0604020202020204" pitchFamily="34" charset="-128"/>
                <a:cs typeface="Arial Unicode MS" panose="020B0604020202020204" pitchFamily="34" charset="-128"/>
              </a:rPr>
              <a:t>"When my financial hardship began I contacted my lender Marcus by Goldman Sachs in REDACTED 2022 to inform them that </a:t>
            </a:r>
            <a:r>
              <a:rPr lang="en-US" sz="1000" dirty="0" err="1">
                <a:solidFill>
                  <a:schemeClr val="bg1"/>
                </a:solidFill>
                <a:ea typeface="Arial Unicode MS" panose="020B0604020202020204" pitchFamily="34" charset="-128"/>
                <a:cs typeface="Arial Unicode MS" panose="020B0604020202020204" pitchFamily="34" charset="-128"/>
              </a:rPr>
              <a:t>Im</a:t>
            </a:r>
            <a:r>
              <a:rPr lang="en-US" sz="1000" dirty="0">
                <a:solidFill>
                  <a:schemeClr val="bg1"/>
                </a:solidFill>
                <a:ea typeface="Arial Unicode MS" panose="020B0604020202020204" pitchFamily="34" charset="-128"/>
                <a:cs typeface="Arial Unicode MS" panose="020B0604020202020204" pitchFamily="34" charset="-128"/>
              </a:rPr>
              <a:t> having difficulty making the full payment and can I request a hardship or assistance plan? I was informed by their rep. NO </a:t>
            </a:r>
            <a:r>
              <a:rPr lang="en-US" sz="1000" dirty="0" err="1">
                <a:solidFill>
                  <a:schemeClr val="bg1"/>
                </a:solidFill>
                <a:ea typeface="Arial Unicode MS" panose="020B0604020202020204" pitchFamily="34" charset="-128"/>
                <a:cs typeface="Arial Unicode MS" panose="020B0604020202020204" pitchFamily="34" charset="-128"/>
              </a:rPr>
              <a:t>i</a:t>
            </a:r>
            <a:r>
              <a:rPr lang="en-US" sz="1000" dirty="0">
                <a:solidFill>
                  <a:schemeClr val="bg1"/>
                </a:solidFill>
                <a:ea typeface="Arial Unicode MS" panose="020B0604020202020204" pitchFamily="34" charset="-128"/>
                <a:cs typeface="Arial Unicode MS" panose="020B0604020202020204" pitchFamily="34" charset="-128"/>
              </a:rPr>
              <a:t> </a:t>
            </a:r>
            <a:r>
              <a:rPr lang="en-US" sz="1000" dirty="0" err="1">
                <a:solidFill>
                  <a:schemeClr val="bg1"/>
                </a:solidFill>
                <a:ea typeface="Arial Unicode MS" panose="020B0604020202020204" pitchFamily="34" charset="-128"/>
                <a:cs typeface="Arial Unicode MS" panose="020B0604020202020204" pitchFamily="34" charset="-128"/>
              </a:rPr>
              <a:t>dont</a:t>
            </a:r>
            <a:r>
              <a:rPr lang="en-US" sz="1000" dirty="0">
                <a:solidFill>
                  <a:schemeClr val="bg1"/>
                </a:solidFill>
                <a:ea typeface="Arial Unicode MS" panose="020B0604020202020204" pitchFamily="34" charset="-128"/>
                <a:cs typeface="Arial Unicode MS" panose="020B0604020202020204" pitchFamily="34" charset="-128"/>
              </a:rPr>
              <a:t> qualify. It bothered me because another lender company I applied at the same time worked with me and I have no problems and I'm currently </a:t>
            </a:r>
            <a:r>
              <a:rPr lang="en-US" sz="1000" b="1" dirty="0">
                <a:ea typeface="Arial Unicode MS" panose="020B0604020202020204" pitchFamily="34" charset="-128"/>
                <a:cs typeface="Arial Unicode MS" panose="020B0604020202020204" pitchFamily="34" charset="-128"/>
              </a:rPr>
              <a:t>back</a:t>
            </a:r>
            <a:r>
              <a:rPr lang="en-US" sz="1000" dirty="0">
                <a:solidFill>
                  <a:schemeClr val="bg1"/>
                </a:solidFill>
                <a:ea typeface="Arial Unicode MS" panose="020B0604020202020204" pitchFamily="34" charset="-128"/>
                <a:cs typeface="Arial Unicode MS" panose="020B0604020202020204" pitchFamily="34" charset="-128"/>
              </a:rPr>
              <a:t> making my regular monthly payments with that lending company. But Marcus has been a complete opposite and nightmare. The numerous calls through my day. This company </a:t>
            </a:r>
            <a:r>
              <a:rPr lang="en-US" sz="1000" b="1" dirty="0">
                <a:ea typeface="Arial Unicode MS" panose="020B0604020202020204" pitchFamily="34" charset="-128"/>
                <a:cs typeface="Arial Unicode MS" panose="020B0604020202020204" pitchFamily="34" charset="-128"/>
              </a:rPr>
              <a:t>called</a:t>
            </a:r>
            <a:r>
              <a:rPr lang="en-US" sz="1000" dirty="0">
                <a:solidFill>
                  <a:schemeClr val="bg1"/>
                </a:solidFill>
                <a:ea typeface="Arial Unicode MS" panose="020B0604020202020204" pitchFamily="34" charset="-128"/>
                <a:cs typeface="Arial Unicode MS" panose="020B0604020202020204" pitchFamily="34" charset="-128"/>
              </a:rPr>
              <a:t> over 15 times in a day and everyday but </a:t>
            </a:r>
            <a:r>
              <a:rPr lang="en-US" sz="1000" dirty="0" err="1">
                <a:solidFill>
                  <a:schemeClr val="bg1"/>
                </a:solidFill>
                <a:ea typeface="Arial Unicode MS" panose="020B0604020202020204" pitchFamily="34" charset="-128"/>
                <a:cs typeface="Arial Unicode MS" panose="020B0604020202020204" pitchFamily="34" charset="-128"/>
              </a:rPr>
              <a:t>sunday</a:t>
            </a:r>
            <a:r>
              <a:rPr lang="en-US" sz="1000" dirty="0">
                <a:solidFill>
                  <a:schemeClr val="bg1"/>
                </a:solidFill>
                <a:ea typeface="Arial Unicode MS" panose="020B0604020202020204" pitchFamily="34" charset="-128"/>
                <a:cs typeface="Arial Unicode MS" panose="020B0604020202020204" pitchFamily="34" charset="-128"/>
              </a:rPr>
              <a:t>. It was so horrible that I had to cut my phone off because they called so much. Plus the letters about the loan to make it seem as if I was not contacting them to work something out. I reached out again in REDACTED, REDACTED, REDACTED, and in REDACTED. just to see if I qualify and again all four times their Rep </a:t>
            </a:r>
            <a:r>
              <a:rPr lang="en-US" sz="1000" b="1" dirty="0">
                <a:ea typeface="Arial Unicode MS" panose="020B0604020202020204" pitchFamily="34" charset="-128"/>
                <a:cs typeface="Arial Unicode MS" panose="020B0604020202020204" pitchFamily="34" charset="-128"/>
              </a:rPr>
              <a:t>told</a:t>
            </a:r>
            <a:r>
              <a:rPr lang="en-US" sz="1000" dirty="0">
                <a:solidFill>
                  <a:schemeClr val="bg1"/>
                </a:solidFill>
                <a:ea typeface="Arial Unicode MS" panose="020B0604020202020204" pitchFamily="34" charset="-128"/>
                <a:cs typeface="Arial Unicode MS" panose="020B0604020202020204" pitchFamily="34" charset="-128"/>
              </a:rPr>
              <a:t> me no about a payment ..."</a:t>
            </a:r>
          </a:p>
        </p:txBody>
      </p:sp>
      <p:sp>
        <p:nvSpPr>
          <p:cNvPr id="10" name="Footer Placeholder 5">
            <a:extLst>
              <a:ext uri="{FF2B5EF4-FFF2-40B4-BE49-F238E27FC236}">
                <a16:creationId xmlns:a16="http://schemas.microsoft.com/office/drawing/2014/main" id="{A9B25423-DEB8-4B70-922F-CA4033DBF3A4}"/>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097AB661-4AB1-788B-1DE3-81AE70168FCC}"/>
              </a:ext>
            </a:extLst>
          </p:cNvPr>
          <p:cNvPicPr>
            <a:picLocks noChangeAspect="1"/>
          </p:cNvPicPr>
          <p:nvPr/>
        </p:nvPicPr>
        <p:blipFill>
          <a:blip r:embed="rId2"/>
          <a:stretch>
            <a:fillRect/>
          </a:stretch>
        </p:blipFill>
        <p:spPr>
          <a:xfrm>
            <a:off x="976046" y="1414465"/>
            <a:ext cx="6764153" cy="3594286"/>
          </a:xfrm>
          <a:prstGeom prst="rect">
            <a:avLst/>
          </a:prstGeom>
        </p:spPr>
      </p:pic>
    </p:spTree>
    <p:extLst>
      <p:ext uri="{BB962C8B-B14F-4D97-AF65-F5344CB8AC3E}">
        <p14:creationId xmlns:p14="http://schemas.microsoft.com/office/powerpoint/2010/main" val="3704462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5/12/24</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5</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93974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591D7-E6E6-0A4C-BAAA-C54736248702}"/>
              </a:ext>
            </a:extLst>
          </p:cNvPr>
          <p:cNvSpPr>
            <a:spLocks noGrp="1"/>
          </p:cNvSpPr>
          <p:nvPr>
            <p:ph type="dt" sz="half" idx="10"/>
          </p:nvPr>
        </p:nvSpPr>
        <p:spPr/>
        <p:txBody>
          <a:bodyPr/>
          <a:lstStyle/>
          <a:p>
            <a:fld id="{4142EED6-FC16-45B9-B8C4-2BC5DBA88325}" type="datetime1">
              <a:rPr lang="en-US" smtClean="0"/>
              <a:t>5/12/24</a:t>
            </a:fld>
            <a:endParaRPr lang="en-US"/>
          </a:p>
        </p:txBody>
      </p:sp>
      <p:sp>
        <p:nvSpPr>
          <p:cNvPr id="5" name="Slide Number Placeholder 4">
            <a:extLst>
              <a:ext uri="{FF2B5EF4-FFF2-40B4-BE49-F238E27FC236}">
                <a16:creationId xmlns:a16="http://schemas.microsoft.com/office/drawing/2014/main" id="{BEA4E158-8409-CA4C-9FA6-EBDFA1EC13DD}"/>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a:extLst>
              <a:ext uri="{FF2B5EF4-FFF2-40B4-BE49-F238E27FC236}">
                <a16:creationId xmlns:a16="http://schemas.microsoft.com/office/drawing/2014/main" id="{21C6980E-4E6F-2A46-A208-8286863C9D04}"/>
              </a:ext>
            </a:extLst>
          </p:cNvPr>
          <p:cNvSpPr>
            <a:spLocks noGrp="1"/>
          </p:cNvSpPr>
          <p:nvPr>
            <p:ph type="title"/>
          </p:nvPr>
        </p:nvSpPr>
        <p:spPr/>
        <p:txBody>
          <a:bodyPr/>
          <a:lstStyle/>
          <a:p>
            <a:r>
              <a:rPr lang="en-US" dirty="0"/>
              <a:t>TM Project Workflow</a:t>
            </a:r>
          </a:p>
        </p:txBody>
      </p:sp>
      <p:sp>
        <p:nvSpPr>
          <p:cNvPr id="7" name="Footer Placeholder 6">
            <a:extLst>
              <a:ext uri="{FF2B5EF4-FFF2-40B4-BE49-F238E27FC236}">
                <a16:creationId xmlns:a16="http://schemas.microsoft.com/office/drawing/2014/main" id="{C4CC3B70-14F9-764E-AD4A-AFB3CE04ED1A}"/>
              </a:ext>
            </a:extLst>
          </p:cNvPr>
          <p:cNvSpPr>
            <a:spLocks noGrp="1"/>
          </p:cNvSpPr>
          <p:nvPr>
            <p:ph type="ftr" sz="quarter" idx="3"/>
          </p:nvPr>
        </p:nvSpPr>
        <p:spPr/>
        <p:txBody>
          <a:bodyPr/>
          <a:lstStyle/>
          <a:p>
            <a:r>
              <a:rPr lang="en-US" dirty="0"/>
              <a:t>Kwartler </a:t>
            </a:r>
          </a:p>
        </p:txBody>
      </p:sp>
      <p:pic>
        <p:nvPicPr>
          <p:cNvPr id="8" name="Picture 7" descr="Chapt1 Text Mining Workflow v3.png">
            <a:extLst>
              <a:ext uri="{FF2B5EF4-FFF2-40B4-BE49-F238E27FC236}">
                <a16:creationId xmlns:a16="http://schemas.microsoft.com/office/drawing/2014/main" id="{7E5C30C1-7BAC-5B47-AC78-E8EFAF24E311}"/>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647352" y="1761218"/>
            <a:ext cx="3555075" cy="4526884"/>
          </a:xfrm>
          <a:prstGeom prst="rect">
            <a:avLst/>
          </a:prstGeom>
        </p:spPr>
      </p:pic>
      <p:grpSp>
        <p:nvGrpSpPr>
          <p:cNvPr id="9" name="Group 8">
            <a:extLst>
              <a:ext uri="{FF2B5EF4-FFF2-40B4-BE49-F238E27FC236}">
                <a16:creationId xmlns:a16="http://schemas.microsoft.com/office/drawing/2014/main" id="{7415E572-D3BC-A545-9AE0-A94646A8AE83}"/>
              </a:ext>
            </a:extLst>
          </p:cNvPr>
          <p:cNvGrpSpPr/>
          <p:nvPr/>
        </p:nvGrpSpPr>
        <p:grpSpPr>
          <a:xfrm>
            <a:off x="1440913" y="1953003"/>
            <a:ext cx="1471236" cy="3827961"/>
            <a:chOff x="6603961" y="1572853"/>
            <a:chExt cx="1321732" cy="4165856"/>
          </a:xfrm>
        </p:grpSpPr>
        <p:sp>
          <p:nvSpPr>
            <p:cNvPr id="10" name="Arrow: Down 4">
              <a:extLst>
                <a:ext uri="{FF2B5EF4-FFF2-40B4-BE49-F238E27FC236}">
                  <a16:creationId xmlns:a16="http://schemas.microsoft.com/office/drawing/2014/main" id="{9CBC49F3-2444-594D-BF3C-CCA1C4FEF05B}"/>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1" name="TextBox 10">
              <a:extLst>
                <a:ext uri="{FF2B5EF4-FFF2-40B4-BE49-F238E27FC236}">
                  <a16:creationId xmlns:a16="http://schemas.microsoft.com/office/drawing/2014/main" id="{83BF77A6-CDF0-B64C-BA16-0D964FCE12D0}"/>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2" name="TextBox 11">
              <a:extLst>
                <a:ext uri="{FF2B5EF4-FFF2-40B4-BE49-F238E27FC236}">
                  <a16:creationId xmlns:a16="http://schemas.microsoft.com/office/drawing/2014/main" id="{E89EF483-6E49-8D40-9BF1-028ED918C725}"/>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3" name="TextBox 12">
              <a:extLst>
                <a:ext uri="{FF2B5EF4-FFF2-40B4-BE49-F238E27FC236}">
                  <a16:creationId xmlns:a16="http://schemas.microsoft.com/office/drawing/2014/main" id="{AA849EA9-5C3E-5143-8312-466227603339}"/>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4" name="Isosceles Triangle 11">
            <a:extLst>
              <a:ext uri="{FF2B5EF4-FFF2-40B4-BE49-F238E27FC236}">
                <a16:creationId xmlns:a16="http://schemas.microsoft.com/office/drawing/2014/main" id="{88E6E5F8-4FB3-6444-8D91-413EA7D3B0C3}"/>
              </a:ext>
            </a:extLst>
          </p:cNvPr>
          <p:cNvSpPr/>
          <p:nvPr/>
        </p:nvSpPr>
        <p:spPr>
          <a:xfrm rot="5400000">
            <a:off x="2405336"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Tree>
    <p:extLst>
      <p:ext uri="{BB962C8B-B14F-4D97-AF65-F5344CB8AC3E}">
        <p14:creationId xmlns:p14="http://schemas.microsoft.com/office/powerpoint/2010/main" val="404002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5/12/24</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25820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5/12/24</a:t>
            </a:fld>
            <a:endParaRPr lang="en-US"/>
          </a:p>
        </p:txBody>
      </p:sp>
      <p:sp>
        <p:nvSpPr>
          <p:cNvPr id="3" name="Title 2"/>
          <p:cNvSpPr>
            <a:spLocks noGrp="1"/>
          </p:cNvSpPr>
          <p:nvPr>
            <p:ph type="title"/>
          </p:nvPr>
        </p:nvSpPr>
        <p:spPr>
          <a:xfrm>
            <a:off x="270985" y="365126"/>
            <a:ext cx="8625365" cy="591477"/>
          </a:xfrm>
        </p:spPr>
        <p:txBody>
          <a:bodyPr/>
          <a:lstStyle/>
          <a:p>
            <a:r>
              <a:rPr lang="en-US" dirty="0"/>
              <a:t>Two Popular Approaches</a:t>
            </a:r>
            <a:endParaRPr lang="en-US" i="1" dirty="0"/>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4718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13CF01-7944-3B54-A091-A069A0E7A912}"/>
              </a:ext>
            </a:extLst>
          </p:cNvPr>
          <p:cNvSpPr>
            <a:spLocks noGrp="1"/>
          </p:cNvSpPr>
          <p:nvPr>
            <p:ph type="dt" sz="half" idx="10"/>
          </p:nvPr>
        </p:nvSpPr>
        <p:spPr/>
        <p:txBody>
          <a:bodyPr/>
          <a:lstStyle/>
          <a:p>
            <a:fld id="{6700A58B-DD98-43D0-B791-721480A02982}" type="datetime1">
              <a:rPr lang="en-US" smtClean="0"/>
              <a:t>5/12/24</a:t>
            </a:fld>
            <a:endParaRPr lang="en-US"/>
          </a:p>
        </p:txBody>
      </p:sp>
      <p:sp>
        <p:nvSpPr>
          <p:cNvPr id="3" name="Title 2">
            <a:extLst>
              <a:ext uri="{FF2B5EF4-FFF2-40B4-BE49-F238E27FC236}">
                <a16:creationId xmlns:a16="http://schemas.microsoft.com/office/drawing/2014/main" id="{DB42A4DF-4FA8-C9A5-2783-732D190A5C40}"/>
              </a:ext>
            </a:extLst>
          </p:cNvPr>
          <p:cNvSpPr>
            <a:spLocks noGrp="1"/>
          </p:cNvSpPr>
          <p:nvPr>
            <p:ph type="title"/>
          </p:nvPr>
        </p:nvSpPr>
        <p:spPr/>
        <p:txBody>
          <a:bodyPr/>
          <a:lstStyle/>
          <a:p>
            <a:r>
              <a:rPr lang="en-US" dirty="0"/>
              <a:t>Ok, there is another method…</a:t>
            </a:r>
          </a:p>
        </p:txBody>
      </p:sp>
      <p:sp>
        <p:nvSpPr>
          <p:cNvPr id="4" name="Slide Number Placeholder 3">
            <a:extLst>
              <a:ext uri="{FF2B5EF4-FFF2-40B4-BE49-F238E27FC236}">
                <a16:creationId xmlns:a16="http://schemas.microsoft.com/office/drawing/2014/main" id="{08F4BB00-8763-3BF6-C2C7-F3CFEA98E192}"/>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75A0089F-98CF-E35A-7BB5-DFE12B98EB93}"/>
              </a:ext>
            </a:extLst>
          </p:cNvPr>
          <p:cNvSpPr>
            <a:spLocks noGrp="1"/>
          </p:cNvSpPr>
          <p:nvPr>
            <p:ph type="ftr" sz="quarter" idx="3"/>
          </p:nvPr>
        </p:nvSpPr>
        <p:spPr/>
        <p:txBody>
          <a:bodyPr/>
          <a:lstStyle/>
          <a:p>
            <a:r>
              <a:rPr lang="en-US"/>
              <a:t>Kwartler </a:t>
            </a:r>
            <a:endParaRPr lang="en-US" dirty="0"/>
          </a:p>
        </p:txBody>
      </p:sp>
      <p:pic>
        <p:nvPicPr>
          <p:cNvPr id="6" name="Picture 2" descr="Training Deep Neural Networks. Deep Learning Accessories | by Ravindra  Parmar | Towards Data Science">
            <a:extLst>
              <a:ext uri="{FF2B5EF4-FFF2-40B4-BE49-F238E27FC236}">
                <a16:creationId xmlns:a16="http://schemas.microsoft.com/office/drawing/2014/main" id="{2810787B-9D5F-A787-2D90-EC51154D9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0670"/>
            <a:ext cx="9144000" cy="4011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692850"/>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4302</TotalTime>
  <Words>2776</Words>
  <Application>Microsoft Macintosh PowerPoint</Application>
  <PresentationFormat>On-screen Show (4:3)</PresentationFormat>
  <Paragraphs>556</Paragraphs>
  <Slides>45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 Unicode MS</vt:lpstr>
      <vt:lpstr>Arial</vt:lpstr>
      <vt:lpstr>Calibri</vt:lpstr>
      <vt:lpstr>Consolas</vt:lpstr>
      <vt:lpstr>inherit</vt:lpstr>
      <vt:lpstr>Lato</vt:lpstr>
      <vt:lpstr>1_Office Theme</vt:lpstr>
      <vt:lpstr>Text Mining &amp; NLP</vt:lpstr>
      <vt:lpstr>Shameless Plug #1</vt:lpstr>
      <vt:lpstr>Shameless Plug #2</vt:lpstr>
      <vt:lpstr>What is Text Mining?</vt:lpstr>
      <vt:lpstr>What is Text Mining?</vt:lpstr>
      <vt:lpstr>TM Project Workflow</vt:lpstr>
      <vt:lpstr>Text Mining Workflow</vt:lpstr>
      <vt:lpstr>Two Popular Approaches</vt:lpstr>
      <vt:lpstr>Ok, there is another method…</vt:lpstr>
      <vt:lpstr>Vector Embeddings&gt; Generative [GPT]</vt:lpstr>
      <vt:lpstr>Generative [GPT]</vt:lpstr>
      <vt:lpstr>Generative [GPT]</vt:lpstr>
      <vt:lpstr>PowerPoint Presentation</vt:lpstr>
      <vt:lpstr>NLP/TM Challenges - Disambiguation</vt:lpstr>
      <vt:lpstr>NLP/TM Challenges</vt:lpstr>
      <vt:lpstr>NLP is Art &amp; Science</vt:lpstr>
      <vt:lpstr>Channel affects language</vt:lpstr>
      <vt:lpstr>Messenger affects language</vt:lpstr>
      <vt:lpstr>Expression is evolving rapidly due to technology.</vt:lpstr>
      <vt:lpstr>Gen Y/Z expression is evolving rapidly due to technology.</vt:lpstr>
      <vt:lpstr>Audience affects language</vt:lpstr>
      <vt:lpstr>Key word scanning</vt:lpstr>
      <vt:lpstr>Key word scanning</vt:lpstr>
      <vt:lpstr>Key word scanning</vt:lpstr>
      <vt:lpstr>Substitutions</vt:lpstr>
      <vt:lpstr>Substitutions</vt:lpstr>
      <vt:lpstr>Let’s Practice!</vt:lpstr>
      <vt:lpstr>Remember This?</vt:lpstr>
      <vt:lpstr>R for Cleaning Steps</vt:lpstr>
      <vt:lpstr>Library TM Functions</vt:lpstr>
      <vt:lpstr>Custom Functions in 2_Cleaning_and_Frequency_Count.R</vt:lpstr>
      <vt:lpstr>Nuances &amp; Inputs for Setting Up a TM Project</vt:lpstr>
      <vt:lpstr>Nuances &amp; Inputs for Setting Up a TM Project</vt:lpstr>
      <vt:lpstr>Nuances &amp; Inputs for Setting Up a TM Project</vt:lpstr>
      <vt:lpstr>Nuances &amp; Inputs for Setting Up a TM Project</vt:lpstr>
      <vt:lpstr>Nuances &amp; Inputs for Setting Up a TM Project</vt:lpstr>
      <vt:lpstr>For Bag of Words, how is data organized?</vt:lpstr>
      <vt:lpstr>PowerPoint Presentation</vt:lpstr>
      <vt:lpstr>PowerPoint Presentation</vt:lpstr>
      <vt:lpstr>PowerPoint Presentation</vt:lpstr>
      <vt:lpstr>PowerPoint Presentation</vt:lpstr>
      <vt:lpstr>PowerPoint Presentation</vt:lpstr>
      <vt:lpstr>PowerPoint Presentation</vt:lpstr>
      <vt:lpstr>Back to C_Frequency.R</vt:lpstr>
      <vt:lpstr>PowerPoint Presentation</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Ted Kwartler</cp:lastModifiedBy>
  <cp:revision>134</cp:revision>
  <cp:lastPrinted>2018-11-26T18:56:28Z</cp:lastPrinted>
  <dcterms:created xsi:type="dcterms:W3CDTF">2018-05-23T17:24:59Z</dcterms:created>
  <dcterms:modified xsi:type="dcterms:W3CDTF">2024-05-12T18:59:37Z</dcterms:modified>
</cp:coreProperties>
</file>